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71" r:id="rId8"/>
    <p:sldId id="259" r:id="rId9"/>
    <p:sldId id="260" r:id="rId10"/>
    <p:sldId id="261" r:id="rId11"/>
    <p:sldId id="272" r:id="rId12"/>
    <p:sldId id="262" r:id="rId13"/>
    <p:sldId id="263" r:id="rId14"/>
    <p:sldId id="264" r:id="rId15"/>
    <p:sldId id="266" r:id="rId16"/>
    <p:sldId id="269" r:id="rId17"/>
    <p:sldId id="265" r:id="rId18"/>
    <p:sldId id="267" r:id="rId19"/>
    <p:sldId id="268"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0B85C-0FE8-9C89-37A5-1A0BE9CFABAA}" v="12" dt="2020-11-10T11:23:00.730"/>
    <p1510:client id="{58DC55CA-03C7-FF88-0B84-5BC7D154B953}" v="12" dt="2020-11-10T14:05:52.584"/>
    <p1510:client id="{6B959ECA-7A9C-6ACC-8F9A-D647C36257AC}" v="296" dt="2020-11-10T10:00:44.202"/>
    <p1510:client id="{749D4AEA-DEAA-7DDD-FD4C-7ED7C7044E17}" v="3" dt="2020-11-10T13:54:49.283"/>
    <p1510:client id="{9E990844-8C12-D0FC-79A2-6DF164B40DF1}" v="2" dt="2020-11-10T14:00:11.680"/>
    <p1510:client id="{F7686F45-C51C-48CD-C7CE-43667D034809}" v="65" dt="2020-11-10T11:42:15.980"/>
    <p1510:client id="{FE73C2B5-2778-ADDD-1A7A-E24757760103}" v="8" dt="2021-01-22T10:58:05.8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5424C-B167-4195-AE0F-16B3A14FB0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39767AB-CE66-44C1-BDF2-B57E22DF0B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8C49B01-E846-4B51-A01C-E315EAC44552}"/>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5" name="Footer Placeholder 4">
            <a:extLst>
              <a:ext uri="{FF2B5EF4-FFF2-40B4-BE49-F238E27FC236}">
                <a16:creationId xmlns:a16="http://schemas.microsoft.com/office/drawing/2014/main" id="{99DC8F8A-7C65-495F-8061-EC588845A7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2970DC-069C-443C-BEB9-7439EE22B14D}"/>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329718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6DEA-A0FB-4E12-9318-FB9ED2D7CF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FE7542-C9F8-48BB-AF14-C3E189DADAC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FD5714-AC23-4501-A113-AA16899A1E4A}"/>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5" name="Footer Placeholder 4">
            <a:extLst>
              <a:ext uri="{FF2B5EF4-FFF2-40B4-BE49-F238E27FC236}">
                <a16:creationId xmlns:a16="http://schemas.microsoft.com/office/drawing/2014/main" id="{359F4536-0A6D-482A-AEF3-6B6E4CB0D0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A5559D-46C6-4B3B-B01B-20C3DD7FFE75}"/>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2791229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AEF8-3DAE-409F-9539-6082CDD311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5E00931-FB68-4E1A-B249-8ED207884F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1E5C694-86DE-4F64-8E44-F8EB2753A4A4}"/>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5" name="Footer Placeholder 4">
            <a:extLst>
              <a:ext uri="{FF2B5EF4-FFF2-40B4-BE49-F238E27FC236}">
                <a16:creationId xmlns:a16="http://schemas.microsoft.com/office/drawing/2014/main" id="{D4C02270-D771-4CFA-A2E9-E88A38B293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B8ECAF-B453-4656-A7DC-495E3A955D55}"/>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866930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200E-45A6-47DE-81BA-E679967AE0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9296B3-E36D-43E2-9CAB-C4331E0F754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B76522C-3318-4203-9C42-312977C950C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63FEF02-6935-4FEC-BBE6-A7CABAF38F30}"/>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6" name="Footer Placeholder 5">
            <a:extLst>
              <a:ext uri="{FF2B5EF4-FFF2-40B4-BE49-F238E27FC236}">
                <a16:creationId xmlns:a16="http://schemas.microsoft.com/office/drawing/2014/main" id="{8E4E9A1F-6250-449E-9DFE-F574F00906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F94716-9D52-41CC-99C9-670D1B997CFF}"/>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4227152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1CD04-8EE8-4F8C-869D-CA08248DBE2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A76209-58A2-48E1-942D-536E80166C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28C3F7E-3B0B-410D-A8EC-1F06120FDAE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29DA30-C598-4B3A-81AF-A25204A52E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E981513-8C2F-49E1-BF69-4830425E9E5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FE007AD-2E57-454F-872B-73F3FC75F7AB}"/>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8" name="Footer Placeholder 7">
            <a:extLst>
              <a:ext uri="{FF2B5EF4-FFF2-40B4-BE49-F238E27FC236}">
                <a16:creationId xmlns:a16="http://schemas.microsoft.com/office/drawing/2014/main" id="{AC399883-8A8D-4535-A60F-CEAD344309A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DE65EF4-AFF4-4EE4-96F6-25FB8A8A5159}"/>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35207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E522A-9C87-49BD-AE2C-FAAC3822541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6554244-557F-4E9D-AE12-8AD82BADFC70}"/>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4" name="Footer Placeholder 3">
            <a:extLst>
              <a:ext uri="{FF2B5EF4-FFF2-40B4-BE49-F238E27FC236}">
                <a16:creationId xmlns:a16="http://schemas.microsoft.com/office/drawing/2014/main" id="{7F326B32-2243-4827-A7CA-6D1A674D2D1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5FC31A-3479-44DE-AB75-1F278CFF79BF}"/>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3823067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42BD0E-D787-4771-BC13-B0AD82EBA91B}"/>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3" name="Footer Placeholder 2">
            <a:extLst>
              <a:ext uri="{FF2B5EF4-FFF2-40B4-BE49-F238E27FC236}">
                <a16:creationId xmlns:a16="http://schemas.microsoft.com/office/drawing/2014/main" id="{9E06F36B-CE4D-4C39-A6B6-8848C1B2E5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A16396F-224F-4CC9-AC32-822EEA0D809C}"/>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3159030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3C755-46A4-4421-9262-ECA3EE67D0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7466111-297C-49C1-A4FA-1C13CB0523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5CFB95-8224-47B6-A633-C92A6E4170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D59037-BAFC-434D-836C-04F0C3E61E34}"/>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6" name="Footer Placeholder 5">
            <a:extLst>
              <a:ext uri="{FF2B5EF4-FFF2-40B4-BE49-F238E27FC236}">
                <a16:creationId xmlns:a16="http://schemas.microsoft.com/office/drawing/2014/main" id="{086F3AC7-3076-45D8-BCD8-ECA40A09A9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CC5FF0-C007-4EE0-93A7-0F1C9DCCFD88}"/>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2612301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D8D5E-EA91-4140-8910-4EE8566C60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76CDB30-9E4D-4D16-B06F-9CBB8A03E4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B358D2-C0ED-4178-9459-9A91F23351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2E755A3-8479-481A-90D3-F6C572FC3D5D}"/>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6" name="Footer Placeholder 5">
            <a:extLst>
              <a:ext uri="{FF2B5EF4-FFF2-40B4-BE49-F238E27FC236}">
                <a16:creationId xmlns:a16="http://schemas.microsoft.com/office/drawing/2014/main" id="{DAF543A1-47DE-4912-9FE9-27B30409F0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5A6986-F7A5-4DDE-BCE7-5F11AAA24C15}"/>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2794172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9AEEB-38D8-43D1-8A3B-AECC68FE117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38DB808-858B-450D-9E7A-2F1B47792A5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BC2B08-DC70-4EAB-A64B-0D3FBE2FF14C}"/>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5" name="Footer Placeholder 4">
            <a:extLst>
              <a:ext uri="{FF2B5EF4-FFF2-40B4-BE49-F238E27FC236}">
                <a16:creationId xmlns:a16="http://schemas.microsoft.com/office/drawing/2014/main" id="{1034A931-C576-4301-A10F-E79D7696AB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0B84E9-8D5A-4BA1-9B02-9BB0E50E4AE6}"/>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2920979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2BF334-0822-46D1-9B26-4D287328DC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5F8FEDB-8A82-4061-8B75-AD50C79F5A6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0E33402-9880-4D34-B8F7-46ED37CAE3D5}"/>
              </a:ext>
            </a:extLst>
          </p:cNvPr>
          <p:cNvSpPr>
            <a:spLocks noGrp="1"/>
          </p:cNvSpPr>
          <p:nvPr>
            <p:ph type="dt" sz="half" idx="10"/>
          </p:nvPr>
        </p:nvSpPr>
        <p:spPr/>
        <p:txBody>
          <a:bodyPr/>
          <a:lstStyle/>
          <a:p>
            <a:fld id="{F754AE6B-28FE-4207-A06B-4B3E91E16EA6}" type="datetimeFigureOut">
              <a:rPr lang="en-GB" smtClean="0"/>
              <a:t>23/03/2022</a:t>
            </a:fld>
            <a:endParaRPr lang="en-GB"/>
          </a:p>
        </p:txBody>
      </p:sp>
      <p:sp>
        <p:nvSpPr>
          <p:cNvPr id="5" name="Footer Placeholder 4">
            <a:extLst>
              <a:ext uri="{FF2B5EF4-FFF2-40B4-BE49-F238E27FC236}">
                <a16:creationId xmlns:a16="http://schemas.microsoft.com/office/drawing/2014/main" id="{7D44353D-B26B-475A-A78E-DA13DFC30A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E28B6E-0CD3-4F26-B933-024A8FD9F666}"/>
              </a:ext>
            </a:extLst>
          </p:cNvPr>
          <p:cNvSpPr>
            <a:spLocks noGrp="1"/>
          </p:cNvSpPr>
          <p:nvPr>
            <p:ph type="sldNum" sz="quarter" idx="12"/>
          </p:nvPr>
        </p:nvSpPr>
        <p:spPr/>
        <p:txBody>
          <a:bodyPr/>
          <a:lstStyle/>
          <a:p>
            <a:fld id="{9A75A1CF-E4AF-4DCA-A41E-69EFF5EF2E13}" type="slidenum">
              <a:rPr lang="en-GB" smtClean="0"/>
              <a:t>‹#›</a:t>
            </a:fld>
            <a:endParaRPr lang="en-GB"/>
          </a:p>
        </p:txBody>
      </p:sp>
    </p:spTree>
    <p:extLst>
      <p:ext uri="{BB962C8B-B14F-4D97-AF65-F5344CB8AC3E}">
        <p14:creationId xmlns:p14="http://schemas.microsoft.com/office/powerpoint/2010/main" val="238756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8AAF2F-9C33-41D6-9F31-1EB8074902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5BE72F-BB0C-45E0-8CF3-0073884F4B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C60040-6A0A-42C5-99A3-E165C91451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54AE6B-28FE-4207-A06B-4B3E91E16EA6}" type="datetimeFigureOut">
              <a:rPr lang="en-GB" smtClean="0"/>
              <a:t>23/03/2022</a:t>
            </a:fld>
            <a:endParaRPr lang="en-GB"/>
          </a:p>
        </p:txBody>
      </p:sp>
      <p:sp>
        <p:nvSpPr>
          <p:cNvPr id="5" name="Footer Placeholder 4">
            <a:extLst>
              <a:ext uri="{FF2B5EF4-FFF2-40B4-BE49-F238E27FC236}">
                <a16:creationId xmlns:a16="http://schemas.microsoft.com/office/drawing/2014/main" id="{2B549D11-A4D3-4FDA-B768-F10D088880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1924D06-BD0F-41D8-A5AB-8624A90557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75A1CF-E4AF-4DCA-A41E-69EFF5EF2E13}" type="slidenum">
              <a:rPr lang="en-GB" smtClean="0"/>
              <a:t>‹#›</a:t>
            </a:fld>
            <a:endParaRPr lang="en-GB"/>
          </a:p>
        </p:txBody>
      </p:sp>
    </p:spTree>
    <p:extLst>
      <p:ext uri="{BB962C8B-B14F-4D97-AF65-F5344CB8AC3E}">
        <p14:creationId xmlns:p14="http://schemas.microsoft.com/office/powerpoint/2010/main" val="1390675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5.xml"/><Relationship Id="rId18" Type="http://schemas.openxmlformats.org/officeDocument/2006/relationships/image" Target="../media/image3.png"/><Relationship Id="rId3" Type="http://schemas.openxmlformats.org/officeDocument/2006/relationships/slide" Target="slide3.xml"/><Relationship Id="rId7" Type="http://schemas.openxmlformats.org/officeDocument/2006/relationships/slide" Target="slide8.xml"/><Relationship Id="rId12" Type="http://schemas.openxmlformats.org/officeDocument/2006/relationships/slide" Target="slide14.xml"/><Relationship Id="rId17" Type="http://schemas.openxmlformats.org/officeDocument/2006/relationships/image" Target="../media/image2.png"/><Relationship Id="rId2" Type="http://schemas.openxmlformats.org/officeDocument/2006/relationships/slide" Target="slide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5" Type="http://schemas.openxmlformats.org/officeDocument/2006/relationships/slide" Target="slide17.xml"/><Relationship Id="rId10" Type="http://schemas.openxmlformats.org/officeDocument/2006/relationships/slide" Target="slide11.xml"/><Relationship Id="rId19" Type="http://schemas.openxmlformats.org/officeDocument/2006/relationships/image" Target="../media/image4.svg"/><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6.xml"/></Relationships>
</file>

<file path=ppt/slides/_rels/slide2.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image" Target="../media/image3.png"/><Relationship Id="rId12" Type="http://schemas.openxmlformats.org/officeDocument/2006/relationships/image" Target="../media/image12.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7.png"/><Relationship Id="rId15" Type="http://schemas.openxmlformats.org/officeDocument/2006/relationships/image" Target="../media/image10.png"/><Relationship Id="rId10" Type="http://schemas.openxmlformats.org/officeDocument/2006/relationships/image" Target="../media/image6.png"/><Relationship Id="rId9" Type="http://schemas.openxmlformats.org/officeDocument/2006/relationships/slide" Target="slide1.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slide" Target="slide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2.svg"/><Relationship Id="rId4" Type="http://schemas.openxmlformats.org/officeDocument/2006/relationships/image" Target="../media/image9.sv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slide" Target="slide1.xm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2.svg"/><Relationship Id="rId4" Type="http://schemas.openxmlformats.org/officeDocument/2006/relationships/image" Target="../media/image9.sv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slide" Target="slide1.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2.svg"/><Relationship Id="rId4" Type="http://schemas.openxmlformats.org/officeDocument/2006/relationships/image" Target="../media/image9.sv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5.png"/><Relationship Id="rId7" Type="http://schemas.openxmlformats.org/officeDocument/2006/relationships/image" Target="../media/image3.png"/><Relationship Id="rId12" Type="http://schemas.openxmlformats.org/officeDocument/2006/relationships/image" Target="../media/image12.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7.png"/><Relationship Id="rId5" Type="http://schemas.openxmlformats.org/officeDocument/2006/relationships/image" Target="../media/image5.png"/><Relationship Id="rId10"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slide" Target="slide1.xml"/></Relationships>
</file>

<file path=ppt/slides/_rels/slide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8.png"/><Relationship Id="rId7" Type="http://schemas.openxmlformats.org/officeDocument/2006/relationships/image" Target="../media/image3.png"/><Relationship Id="rId12" Type="http://schemas.openxmlformats.org/officeDocument/2006/relationships/image" Target="../media/image12.sv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7.png"/><Relationship Id="rId5" Type="http://schemas.openxmlformats.org/officeDocument/2006/relationships/image" Target="../media/image5.png"/><Relationship Id="rId10" Type="http://schemas.openxmlformats.org/officeDocument/2006/relationships/image" Target="../media/image6.png"/><Relationship Id="rId4" Type="http://schemas.openxmlformats.org/officeDocument/2006/relationships/image" Target="../media/image19.png"/><Relationship Id="rId9" Type="http://schemas.openxmlformats.org/officeDocument/2006/relationships/slide" Target="slide1.xml"/></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7.png"/><Relationship Id="rId3" Type="http://schemas.openxmlformats.org/officeDocument/2006/relationships/image" Target="../media/image21.png"/><Relationship Id="rId7" Type="http://schemas.openxmlformats.org/officeDocument/2006/relationships/image" Target="../media/image5.png"/><Relationship Id="rId12"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slide" Target="slide1.xml"/><Relationship Id="rId5" Type="http://schemas.openxmlformats.org/officeDocument/2006/relationships/image" Target="../media/image23.png"/><Relationship Id="rId10" Type="http://schemas.openxmlformats.org/officeDocument/2006/relationships/image" Target="../media/image4.svg"/><Relationship Id="rId4" Type="http://schemas.openxmlformats.org/officeDocument/2006/relationships/image" Target="../media/image22.png"/><Relationship Id="rId9" Type="http://schemas.openxmlformats.org/officeDocument/2006/relationships/image" Target="../media/image3.png"/><Relationship Id="rId14"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slide" Target="slide1.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2.svg"/><Relationship Id="rId4" Type="http://schemas.openxmlformats.org/officeDocument/2006/relationships/image" Target="../media/image9.svg"/><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7.png"/><Relationship Id="rId7" Type="http://schemas.openxmlformats.org/officeDocument/2006/relationships/image" Target="../media/image4.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2.svg"/><Relationship Id="rId5" Type="http://schemas.openxmlformats.org/officeDocument/2006/relationships/image" Target="../media/image9.svg"/><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9.png"/><Relationship Id="rId7" Type="http://schemas.openxmlformats.org/officeDocument/2006/relationships/image" Target="../media/image4.sv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2.svg"/><Relationship Id="rId5" Type="http://schemas.openxmlformats.org/officeDocument/2006/relationships/image" Target="../media/image9.svg"/><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sv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3.png"/><Relationship Id="rId17" Type="http://schemas.openxmlformats.org/officeDocument/2006/relationships/image" Target="../media/image12.svg"/><Relationship Id="rId2" Type="http://schemas.openxmlformats.org/officeDocument/2006/relationships/image" Target="../media/image30.png"/><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9.svg"/><Relationship Id="rId5" Type="http://schemas.openxmlformats.org/officeDocument/2006/relationships/image" Target="../media/image33.png"/><Relationship Id="rId15" Type="http://schemas.openxmlformats.org/officeDocument/2006/relationships/image" Target="../media/image6.png"/><Relationship Id="rId10" Type="http://schemas.openxmlformats.org/officeDocument/2006/relationships/image" Target="../media/image5.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slide" Target="slide1.xml"/></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svg"/><Relationship Id="rId18" Type="http://schemas.openxmlformats.org/officeDocument/2006/relationships/image" Target="../media/image45.png"/><Relationship Id="rId3" Type="http://schemas.openxmlformats.org/officeDocument/2006/relationships/image" Target="../media/image39.png"/><Relationship Id="rId21" Type="http://schemas.openxmlformats.org/officeDocument/2006/relationships/image" Target="../media/image48.png"/><Relationship Id="rId7" Type="http://schemas.openxmlformats.org/officeDocument/2006/relationships/image" Target="../media/image42.png"/><Relationship Id="rId12" Type="http://schemas.openxmlformats.org/officeDocument/2006/relationships/image" Target="../media/image3.png"/><Relationship Id="rId17" Type="http://schemas.openxmlformats.org/officeDocument/2006/relationships/image" Target="../media/image12.svg"/><Relationship Id="rId25" Type="http://schemas.openxmlformats.org/officeDocument/2006/relationships/image" Target="../media/image52.png"/><Relationship Id="rId2" Type="http://schemas.openxmlformats.org/officeDocument/2006/relationships/image" Target="../media/image38.png"/><Relationship Id="rId16" Type="http://schemas.openxmlformats.org/officeDocument/2006/relationships/image" Target="../media/image7.png"/><Relationship Id="rId20"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9.svg"/><Relationship Id="rId24" Type="http://schemas.openxmlformats.org/officeDocument/2006/relationships/image" Target="../media/image51.png"/><Relationship Id="rId5" Type="http://schemas.openxmlformats.org/officeDocument/2006/relationships/image" Target="../media/image32.png"/><Relationship Id="rId15" Type="http://schemas.openxmlformats.org/officeDocument/2006/relationships/image" Target="../media/image6.png"/><Relationship Id="rId23" Type="http://schemas.openxmlformats.org/officeDocument/2006/relationships/image" Target="../media/image50.png"/><Relationship Id="rId10" Type="http://schemas.openxmlformats.org/officeDocument/2006/relationships/image" Target="../media/image5.png"/><Relationship Id="rId19"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4.png"/><Relationship Id="rId14" Type="http://schemas.openxmlformats.org/officeDocument/2006/relationships/slide" Target="slide1.xml"/><Relationship Id="rId22"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54.png"/><Relationship Id="rId7" Type="http://schemas.openxmlformats.org/officeDocument/2006/relationships/image" Target="../media/image4.sv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2.svg"/><Relationship Id="rId5" Type="http://schemas.openxmlformats.org/officeDocument/2006/relationships/image" Target="../media/image9.svg"/><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56.png"/><Relationship Id="rId7" Type="http://schemas.openxmlformats.org/officeDocument/2006/relationships/image" Target="../media/image4.sv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2.svg"/><Relationship Id="rId5" Type="http://schemas.openxmlformats.org/officeDocument/2006/relationships/image" Target="../media/image9.svg"/><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57.png"/><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slide" Target="slide1.xml"/><Relationship Id="rId13" Type="http://schemas.openxmlformats.org/officeDocument/2006/relationships/image" Target="../media/image9.svg"/><Relationship Id="rId3" Type="http://schemas.openxmlformats.org/officeDocument/2006/relationships/hyperlink" Target="http://www.braiswickprimary.org.uk/wp-content/uploads/2018/07/Disability-Discrimination-Policy-1.pdf" TargetMode="External"/><Relationship Id="rId7" Type="http://schemas.openxmlformats.org/officeDocument/2006/relationships/hyperlink" Target="http://www.braiswickprimary.org.uk/wp-content/uploads/2020/01/Managing-Medicines-Policy.pdf" TargetMode="External"/><Relationship Id="rId12" Type="http://schemas.openxmlformats.org/officeDocument/2006/relationships/image" Target="../media/image5.png"/><Relationship Id="rId2" Type="http://schemas.openxmlformats.org/officeDocument/2006/relationships/hyperlink" Target="http://www.braiswickprimary.org.uk/wp-content/uploads/2020/11/Special-Educational-Needs-and-Disability-Report.pdf" TargetMode="External"/><Relationship Id="rId1" Type="http://schemas.openxmlformats.org/officeDocument/2006/relationships/slideLayout" Target="../slideLayouts/slideLayout2.xml"/><Relationship Id="rId6" Type="http://schemas.openxmlformats.org/officeDocument/2006/relationships/hyperlink" Target="http://www.braiswickprimary.org.uk/wp-content/uploads/2020/01/Transition-Policy.pdf" TargetMode="External"/><Relationship Id="rId11" Type="http://schemas.openxmlformats.org/officeDocument/2006/relationships/image" Target="../media/image58.jpeg"/><Relationship Id="rId5" Type="http://schemas.openxmlformats.org/officeDocument/2006/relationships/hyperlink" Target="http://www.braiswickprimary.org.uk/wp-content/uploads/2020/01/Intimate-care-policy.pdf" TargetMode="External"/><Relationship Id="rId15" Type="http://schemas.openxmlformats.org/officeDocument/2006/relationships/image" Target="../media/image12.svg"/><Relationship Id="rId10" Type="http://schemas.openxmlformats.org/officeDocument/2006/relationships/hyperlink" Target="http://www.braiswickprimary.org.uk/our-academy/policies/" TargetMode="External"/><Relationship Id="rId4" Type="http://schemas.openxmlformats.org/officeDocument/2006/relationships/hyperlink" Target="http://www.braiswickprimary.org.uk/wp-content/uploads/2020/01/Inclusion-Policy.pdf" TargetMode="External"/><Relationship Id="rId9" Type="http://schemas.openxmlformats.org/officeDocument/2006/relationships/image" Target="../media/image6.png"/><Relationship Id="rId1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0FE0-2AD4-4D36-A4F8-9A82D4F8B777}"/>
              </a:ext>
            </a:extLst>
          </p:cNvPr>
          <p:cNvSpPr>
            <a:spLocks noGrp="1"/>
          </p:cNvSpPr>
          <p:nvPr>
            <p:ph type="ctrTitle"/>
          </p:nvPr>
        </p:nvSpPr>
        <p:spPr>
          <a:xfrm>
            <a:off x="1523999" y="1293638"/>
            <a:ext cx="9144000" cy="2887111"/>
          </a:xfrm>
        </p:spPr>
        <p:txBody>
          <a:bodyPr/>
          <a:lstStyle/>
          <a:p>
            <a:r>
              <a:rPr lang="en-GB"/>
              <a:t>Our School Offer </a:t>
            </a:r>
            <a:br>
              <a:rPr lang="en-GB"/>
            </a:br>
            <a:r>
              <a:rPr lang="en-GB" dirty="0"/>
              <a:t>Braiswick</a:t>
            </a:r>
            <a:r>
              <a:rPr lang="en-GB"/>
              <a:t> Primary School</a:t>
            </a:r>
            <a:br>
              <a:rPr lang="en-GB"/>
            </a:br>
            <a:endParaRPr lang="en-GB"/>
          </a:p>
        </p:txBody>
      </p:sp>
      <p:sp>
        <p:nvSpPr>
          <p:cNvPr id="3" name="Subtitle 2">
            <a:extLst>
              <a:ext uri="{FF2B5EF4-FFF2-40B4-BE49-F238E27FC236}">
                <a16:creationId xmlns:a16="http://schemas.microsoft.com/office/drawing/2014/main" id="{647F857B-C055-477B-B80D-177C7F440152}"/>
              </a:ext>
            </a:extLst>
          </p:cNvPr>
          <p:cNvSpPr>
            <a:spLocks noGrp="1"/>
          </p:cNvSpPr>
          <p:nvPr>
            <p:ph type="subTitle" idx="1"/>
          </p:nvPr>
        </p:nvSpPr>
        <p:spPr>
          <a:xfrm>
            <a:off x="735495" y="3613704"/>
            <a:ext cx="10721009" cy="3091896"/>
          </a:xfrm>
        </p:spPr>
        <p:txBody>
          <a:bodyPr numCol="2">
            <a:normAutofit lnSpcReduction="10000"/>
          </a:bodyPr>
          <a:lstStyle/>
          <a:p>
            <a:pPr algn="l"/>
            <a:r>
              <a:rPr lang="en-GB">
                <a:hlinkClick r:id="rId2" action="ppaction://hlinksldjump"/>
              </a:rPr>
              <a:t>SEND Team</a:t>
            </a:r>
            <a:endParaRPr lang="en-GB"/>
          </a:p>
          <a:p>
            <a:pPr algn="l"/>
            <a:r>
              <a:rPr lang="en-GB">
                <a:hlinkClick r:id="rId3" action="ppaction://hlinksldjump"/>
              </a:rPr>
              <a:t>Identifying children with SEN</a:t>
            </a:r>
            <a:endParaRPr lang="en-GB"/>
          </a:p>
          <a:p>
            <a:pPr algn="l"/>
            <a:r>
              <a:rPr lang="en-GB">
                <a:hlinkClick r:id="rId4" action="ppaction://hlinksldjump"/>
              </a:rPr>
              <a:t>What type of SEN do we provide for?</a:t>
            </a:r>
            <a:endParaRPr lang="en-GB"/>
          </a:p>
          <a:p>
            <a:pPr algn="l"/>
            <a:r>
              <a:rPr lang="en-GB">
                <a:hlinkClick r:id="rId5" action="ppaction://hlinksldjump"/>
              </a:rPr>
              <a:t>Parent/Carer involvement</a:t>
            </a:r>
            <a:endParaRPr lang="en-GB"/>
          </a:p>
          <a:p>
            <a:pPr algn="l"/>
            <a:r>
              <a:rPr lang="en-GB">
                <a:hlinkClick r:id="rId6" action="ppaction://hlinksldjump"/>
              </a:rPr>
              <a:t>Child’s involvement</a:t>
            </a:r>
            <a:endParaRPr lang="en-GB"/>
          </a:p>
          <a:p>
            <a:pPr algn="l"/>
            <a:r>
              <a:rPr lang="en-GB" dirty="0">
                <a:hlinkClick r:id="rId7" action="ppaction://hlinksldjump"/>
              </a:rPr>
              <a:t>What can the children access?</a:t>
            </a:r>
            <a:endParaRPr lang="en-GB" dirty="0"/>
          </a:p>
          <a:p>
            <a:pPr algn="l"/>
            <a:r>
              <a:rPr lang="en-GB">
                <a:hlinkClick r:id="rId8" action="ppaction://hlinksldjump"/>
              </a:rPr>
              <a:t>Assessment and Review Process</a:t>
            </a:r>
            <a:endParaRPr lang="en-GB"/>
          </a:p>
          <a:p>
            <a:pPr algn="l"/>
            <a:r>
              <a:rPr lang="en-GB">
                <a:hlinkClick r:id="rId9" action="ppaction://hlinksldjump"/>
              </a:rPr>
              <a:t>Support for transitions</a:t>
            </a:r>
            <a:endParaRPr lang="en-GB"/>
          </a:p>
          <a:p>
            <a:pPr algn="l"/>
            <a:r>
              <a:rPr lang="en-GB">
                <a:hlinkClick r:id="rId10" action="ppaction://hlinksldjump"/>
              </a:rPr>
              <a:t>SEN Teaching </a:t>
            </a:r>
            <a:endParaRPr lang="en-GB"/>
          </a:p>
          <a:p>
            <a:pPr algn="l"/>
            <a:r>
              <a:rPr lang="en-GB">
                <a:hlinkClick r:id="rId11" action="ppaction://hlinksldjump"/>
              </a:rPr>
              <a:t>Additional support </a:t>
            </a:r>
            <a:r>
              <a:rPr lang="en-GB" dirty="0">
                <a:hlinkClick r:id="rId11" action="ppaction://hlinksldjump"/>
              </a:rPr>
              <a:t>and Interventions</a:t>
            </a:r>
            <a:endParaRPr lang="en-GB">
              <a:hlinkClick r:id="rId12" action="ppaction://hlinksldjump"/>
            </a:endParaRPr>
          </a:p>
          <a:p>
            <a:pPr algn="l"/>
            <a:r>
              <a:rPr lang="en-GB">
                <a:hlinkClick r:id="rId12" action="ppaction://hlinksldjump"/>
              </a:rPr>
              <a:t>Inclusion &amp; Adapting the curriculum </a:t>
            </a:r>
            <a:endParaRPr lang="en-GB"/>
          </a:p>
          <a:p>
            <a:pPr algn="l"/>
            <a:r>
              <a:rPr lang="en-GB">
                <a:hlinkClick r:id="rId13" action="ppaction://hlinksldjump"/>
              </a:rPr>
              <a:t>SEN Training </a:t>
            </a:r>
            <a:endParaRPr lang="en-GB"/>
          </a:p>
          <a:p>
            <a:pPr algn="l"/>
            <a:r>
              <a:rPr lang="en-GB">
                <a:hlinkClick r:id="rId14" action="ppaction://hlinksldjump"/>
              </a:rPr>
              <a:t>Working with external agencies</a:t>
            </a:r>
            <a:endParaRPr lang="en-GB"/>
          </a:p>
          <a:p>
            <a:pPr algn="l"/>
            <a:r>
              <a:rPr lang="en-GB">
                <a:hlinkClick r:id="rId15" action="ppaction://hlinksldjump"/>
              </a:rPr>
              <a:t>SEND Policies</a:t>
            </a:r>
            <a:endParaRPr lang="en-GB"/>
          </a:p>
        </p:txBody>
      </p:sp>
      <p:pic>
        <p:nvPicPr>
          <p:cNvPr id="1026" name="Picture 2" descr="Braiswick Primary Colchester">
            <a:extLst>
              <a:ext uri="{FF2B5EF4-FFF2-40B4-BE49-F238E27FC236}">
                <a16:creationId xmlns:a16="http://schemas.microsoft.com/office/drawing/2014/main" id="{6EF6080C-6DB7-4A6C-8C8C-493FDC9EB0C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56959" y="152400"/>
            <a:ext cx="1878082" cy="15209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EEA4BF5-5432-45D3-8D9B-3A1E262D50F9}"/>
              </a:ext>
            </a:extLst>
          </p:cNvPr>
          <p:cNvPicPr>
            <a:picLocks noChangeAspect="1"/>
          </p:cNvPicPr>
          <p:nvPr/>
        </p:nvPicPr>
        <p:blipFill>
          <a:blip r:embed="rId17"/>
          <a:stretch>
            <a:fillRect/>
          </a:stretch>
        </p:blipFill>
        <p:spPr>
          <a:xfrm>
            <a:off x="7484012" y="293877"/>
            <a:ext cx="4126540" cy="1237962"/>
          </a:xfrm>
          <a:prstGeom prst="rect">
            <a:avLst/>
          </a:prstGeom>
        </p:spPr>
      </p:pic>
      <p:pic>
        <p:nvPicPr>
          <p:cNvPr id="9" name="Picture 8">
            <a:extLst>
              <a:ext uri="{FF2B5EF4-FFF2-40B4-BE49-F238E27FC236}">
                <a16:creationId xmlns:a16="http://schemas.microsoft.com/office/drawing/2014/main" id="{87B60544-01D5-4044-991B-B5D034D9E31F}"/>
              </a:ext>
            </a:extLst>
          </p:cNvPr>
          <p:cNvPicPr>
            <a:picLocks noChangeAspect="1"/>
          </p:cNvPicPr>
          <p:nvPr/>
        </p:nvPicPr>
        <p:blipFill>
          <a:blip r:embed="rId17"/>
          <a:stretch>
            <a:fillRect/>
          </a:stretch>
        </p:blipFill>
        <p:spPr>
          <a:xfrm flipH="1">
            <a:off x="581446" y="293877"/>
            <a:ext cx="4126540" cy="1237962"/>
          </a:xfrm>
          <a:prstGeom prst="rect">
            <a:avLst/>
          </a:prstGeom>
        </p:spPr>
      </p:pic>
      <p:pic>
        <p:nvPicPr>
          <p:cNvPr id="11" name="Graphic 10" descr="Circle with right arrow">
            <a:hlinkClick r:id="" action="ppaction://hlinkshowjump?jump=nextslide"/>
            <a:extLst>
              <a:ext uri="{FF2B5EF4-FFF2-40B4-BE49-F238E27FC236}">
                <a16:creationId xmlns:a16="http://schemas.microsoft.com/office/drawing/2014/main" id="{9C81045B-E888-485A-A7D4-78C057AE3E5C}"/>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flipH="1">
            <a:off x="11068881" y="6026841"/>
            <a:ext cx="742119" cy="742119"/>
          </a:xfrm>
          <a:prstGeom prst="rect">
            <a:avLst/>
          </a:prstGeom>
        </p:spPr>
      </p:pic>
    </p:spTree>
    <p:extLst>
      <p:ext uri="{BB962C8B-B14F-4D97-AF65-F5344CB8AC3E}">
        <p14:creationId xmlns:p14="http://schemas.microsoft.com/office/powerpoint/2010/main" val="2634295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26F47-0403-4D61-9F7B-B4C03D878257}"/>
              </a:ext>
            </a:extLst>
          </p:cNvPr>
          <p:cNvSpPr>
            <a:spLocks noGrp="1"/>
          </p:cNvSpPr>
          <p:nvPr>
            <p:ph type="title"/>
          </p:nvPr>
        </p:nvSpPr>
        <p:spPr/>
        <p:txBody>
          <a:bodyPr/>
          <a:lstStyle/>
          <a:p>
            <a:r>
              <a:rPr lang="en-GB"/>
              <a:t>SEND Team </a:t>
            </a:r>
          </a:p>
        </p:txBody>
      </p:sp>
      <p:graphicFrame>
        <p:nvGraphicFramePr>
          <p:cNvPr id="8" name="Table 7">
            <a:extLst>
              <a:ext uri="{FF2B5EF4-FFF2-40B4-BE49-F238E27FC236}">
                <a16:creationId xmlns:a16="http://schemas.microsoft.com/office/drawing/2014/main" id="{3D8BC5DE-D265-43B0-B2ED-B8E49F80D03D}"/>
              </a:ext>
            </a:extLst>
          </p:cNvPr>
          <p:cNvGraphicFramePr>
            <a:graphicFrameLocks noGrp="1"/>
          </p:cNvGraphicFramePr>
          <p:nvPr>
            <p:extLst>
              <p:ext uri="{D42A27DB-BD31-4B8C-83A1-F6EECF244321}">
                <p14:modId xmlns:p14="http://schemas.microsoft.com/office/powerpoint/2010/main" val="2358860897"/>
              </p:ext>
            </p:extLst>
          </p:nvPr>
        </p:nvGraphicFramePr>
        <p:xfrm>
          <a:off x="2397512" y="1690688"/>
          <a:ext cx="7627436" cy="4480560"/>
        </p:xfrm>
        <a:graphic>
          <a:graphicData uri="http://schemas.openxmlformats.org/drawingml/2006/table">
            <a:tbl>
              <a:tblPr firstRow="1" bandRow="1">
                <a:tableStyleId>{5940675A-B579-460E-94D1-54222C63F5DA}</a:tableStyleId>
              </a:tblPr>
              <a:tblGrid>
                <a:gridCol w="1906859">
                  <a:extLst>
                    <a:ext uri="{9D8B030D-6E8A-4147-A177-3AD203B41FA5}">
                      <a16:colId xmlns:a16="http://schemas.microsoft.com/office/drawing/2014/main" val="3913928844"/>
                    </a:ext>
                  </a:extLst>
                </a:gridCol>
                <a:gridCol w="1906859">
                  <a:extLst>
                    <a:ext uri="{9D8B030D-6E8A-4147-A177-3AD203B41FA5}">
                      <a16:colId xmlns:a16="http://schemas.microsoft.com/office/drawing/2014/main" val="1063517851"/>
                    </a:ext>
                  </a:extLst>
                </a:gridCol>
                <a:gridCol w="1906859">
                  <a:extLst>
                    <a:ext uri="{9D8B030D-6E8A-4147-A177-3AD203B41FA5}">
                      <a16:colId xmlns:a16="http://schemas.microsoft.com/office/drawing/2014/main" val="464224472"/>
                    </a:ext>
                  </a:extLst>
                </a:gridCol>
                <a:gridCol w="1906859">
                  <a:extLst>
                    <a:ext uri="{9D8B030D-6E8A-4147-A177-3AD203B41FA5}">
                      <a16:colId xmlns:a16="http://schemas.microsoft.com/office/drawing/2014/main" val="1859368359"/>
                    </a:ext>
                  </a:extLst>
                </a:gridCol>
              </a:tblGrid>
              <a:tr h="370840">
                <a:tc>
                  <a:txBody>
                    <a:bodyPr/>
                    <a:lstStyle/>
                    <a:p>
                      <a:pPr algn="ctr"/>
                      <a:r>
                        <a:rPr lang="en-GB" b="1" dirty="0" smtClean="0"/>
                        <a:t>SENCO</a:t>
                      </a:r>
                      <a:endParaRPr lang="en-GB" b="1" dirty="0"/>
                    </a:p>
                    <a:p>
                      <a:pPr lvl="0" algn="ctr">
                        <a:buNone/>
                      </a:pPr>
                      <a:endParaRPr lang="en-GB" b="1"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smtClean="0"/>
                    </a:p>
                    <a:p>
                      <a:pPr algn="ctr"/>
                      <a:endParaRPr lang="en-GB" dirty="0"/>
                    </a:p>
                    <a:p>
                      <a:pPr algn="ctr"/>
                      <a:endParaRPr lang="en-GB" dirty="0"/>
                    </a:p>
                    <a:p>
                      <a:pPr algn="ctr"/>
                      <a:endParaRPr lang="en-GB" dirty="0"/>
                    </a:p>
                    <a:p>
                      <a:pPr lvl="0" algn="ctr">
                        <a:buNone/>
                      </a:pPr>
                      <a:endParaRPr lang="en-GB" dirty="0"/>
                    </a:p>
                    <a:p>
                      <a:pPr lvl="0" algn="ctr">
                        <a:buNone/>
                      </a:pPr>
                      <a:endParaRPr lang="en-GB" dirty="0"/>
                    </a:p>
                    <a:p>
                      <a:pPr lvl="0" algn="ctr">
                        <a:buNone/>
                      </a:pPr>
                      <a:r>
                        <a:rPr lang="en-GB" dirty="0" smtClean="0"/>
                        <a:t>Mrs Mitchell</a:t>
                      </a:r>
                      <a:endParaRPr lang="en-GB" dirty="0"/>
                    </a:p>
                    <a:p>
                      <a:pPr lvl="0" algn="ctr">
                        <a:buNone/>
                      </a:pPr>
                      <a:endParaRPr lang="en-GB" dirty="0"/>
                    </a:p>
                  </a:txBody>
                  <a:tcPr/>
                </a:tc>
                <a:tc>
                  <a:txBody>
                    <a:bodyPr/>
                    <a:lstStyle/>
                    <a:p>
                      <a:pPr algn="ctr"/>
                      <a:r>
                        <a:rPr lang="en-GB" b="1" dirty="0"/>
                        <a:t>Pastoral &amp; Induction Manager</a:t>
                      </a:r>
                    </a:p>
                    <a:p>
                      <a:pPr algn="ctr"/>
                      <a:r>
                        <a:rPr lang="en-GB" b="1" smtClean="0"/>
                        <a:t>DDSL </a:t>
                      </a:r>
                      <a:endParaRPr lang="en-GB" b="1" dirty="0"/>
                    </a:p>
                    <a:p>
                      <a:pPr algn="ctr"/>
                      <a:endParaRPr lang="en-GB" dirty="0"/>
                    </a:p>
                    <a:p>
                      <a:pPr algn="ctr"/>
                      <a:endParaRPr lang="en-GB" dirty="0"/>
                    </a:p>
                    <a:p>
                      <a:pPr algn="ctr"/>
                      <a:endParaRPr lang="en-GB" dirty="0"/>
                    </a:p>
                    <a:p>
                      <a:pPr lvl="0" algn="ctr">
                        <a:buNone/>
                      </a:pPr>
                      <a:endParaRPr lang="en-GB" dirty="0"/>
                    </a:p>
                    <a:p>
                      <a:pPr lvl="0" algn="ctr">
                        <a:buNone/>
                      </a:pPr>
                      <a:endParaRPr lang="en-GB" dirty="0"/>
                    </a:p>
                    <a:p>
                      <a:pPr lvl="0" algn="ctr">
                        <a:buNone/>
                      </a:pPr>
                      <a:endParaRPr lang="en-GB" dirty="0"/>
                    </a:p>
                    <a:p>
                      <a:pPr lvl="0" algn="ctr">
                        <a:buNone/>
                      </a:pPr>
                      <a:endParaRPr lang="en-GB" dirty="0"/>
                    </a:p>
                    <a:p>
                      <a:pPr lvl="0" algn="ctr">
                        <a:buNone/>
                      </a:pPr>
                      <a:endParaRPr lang="en-GB" dirty="0"/>
                    </a:p>
                    <a:p>
                      <a:pPr lvl="0" algn="ctr">
                        <a:buNone/>
                      </a:pPr>
                      <a:endParaRPr lang="en-GB" dirty="0"/>
                    </a:p>
                    <a:p>
                      <a:pPr algn="ctr"/>
                      <a:endParaRPr lang="en-GB" dirty="0"/>
                    </a:p>
                    <a:p>
                      <a:pPr algn="ctr"/>
                      <a:r>
                        <a:rPr lang="en-GB" dirty="0"/>
                        <a:t>Mrs Richer</a:t>
                      </a:r>
                    </a:p>
                  </a:txBody>
                  <a:tcPr/>
                </a:tc>
                <a:tc>
                  <a:txBody>
                    <a:bodyPr/>
                    <a:lstStyle/>
                    <a:p>
                      <a:pPr algn="ctr"/>
                      <a:r>
                        <a:rPr lang="en-GB" b="1" dirty="0" smtClean="0"/>
                        <a:t>Intervention LSA</a:t>
                      </a:r>
                      <a:endParaRPr lang="en-GB" b="1" dirty="0"/>
                    </a:p>
                    <a:p>
                      <a:pPr algn="ctr"/>
                      <a:endParaRPr lang="en-GB" dirty="0"/>
                    </a:p>
                    <a:p>
                      <a:pPr algn="ctr"/>
                      <a:endParaRPr lang="en-GB" dirty="0"/>
                    </a:p>
                    <a:p>
                      <a:pPr algn="ctr"/>
                      <a:endParaRPr lang="en-GB" dirty="0"/>
                    </a:p>
                    <a:p>
                      <a:pPr algn="ctr"/>
                      <a:endParaRPr lang="en-GB" dirty="0"/>
                    </a:p>
                    <a:p>
                      <a:pPr algn="ctr"/>
                      <a:endParaRPr lang="en-GB" dirty="0"/>
                    </a:p>
                    <a:p>
                      <a:pPr lvl="0" algn="ctr">
                        <a:buNone/>
                      </a:pPr>
                      <a:endParaRPr lang="en-GB" dirty="0"/>
                    </a:p>
                    <a:p>
                      <a:pPr lvl="0" algn="ctr">
                        <a:buNone/>
                      </a:pPr>
                      <a:endParaRPr lang="en-GB" dirty="0"/>
                    </a:p>
                    <a:p>
                      <a:pPr lvl="0" algn="ctr">
                        <a:buNone/>
                      </a:pPr>
                      <a:endParaRPr lang="en-GB" dirty="0"/>
                    </a:p>
                    <a:p>
                      <a:pPr lvl="0" algn="ctr">
                        <a:buNone/>
                      </a:pPr>
                      <a:endParaRPr lang="en-GB" dirty="0"/>
                    </a:p>
                    <a:p>
                      <a:pPr lvl="0" algn="ctr">
                        <a:buNone/>
                      </a:pPr>
                      <a:endParaRPr lang="en-GB" dirty="0"/>
                    </a:p>
                    <a:p>
                      <a:pPr lvl="0" algn="ctr">
                        <a:buNone/>
                      </a:pPr>
                      <a:endParaRPr lang="en-GB" dirty="0"/>
                    </a:p>
                    <a:p>
                      <a:pPr algn="ctr"/>
                      <a:endParaRPr lang="en-GB" dirty="0"/>
                    </a:p>
                    <a:p>
                      <a:pPr algn="ctr"/>
                      <a:endParaRPr lang="en-GB" dirty="0"/>
                    </a:p>
                    <a:p>
                      <a:pPr algn="ctr"/>
                      <a:r>
                        <a:rPr lang="en-GB" dirty="0"/>
                        <a:t>Mrs Goddard </a:t>
                      </a:r>
                    </a:p>
                    <a:p>
                      <a:pPr lvl="0" algn="ctr">
                        <a:buNone/>
                      </a:pPr>
                      <a:endParaRPr lang="en-GB" dirty="0"/>
                    </a:p>
                  </a:txBody>
                  <a:tcPr/>
                </a:tc>
                <a:tc>
                  <a:txBody>
                    <a:bodyPr/>
                    <a:lstStyle/>
                    <a:p>
                      <a:pPr lvl="0" algn="ctr">
                        <a:buNone/>
                      </a:pPr>
                      <a:r>
                        <a:rPr lang="en-GB" b="1" dirty="0" smtClean="0"/>
                        <a:t>Learning Mentor</a:t>
                      </a:r>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endParaRPr lang="en-GB" b="1" dirty="0" smtClean="0"/>
                    </a:p>
                    <a:p>
                      <a:pPr lvl="0" algn="ctr">
                        <a:buNone/>
                      </a:pPr>
                      <a:r>
                        <a:rPr lang="en-GB" b="0" dirty="0" smtClean="0"/>
                        <a:t>Mrs</a:t>
                      </a:r>
                      <a:r>
                        <a:rPr lang="en-GB" b="0" baseline="0" dirty="0" smtClean="0"/>
                        <a:t> </a:t>
                      </a:r>
                      <a:r>
                        <a:rPr lang="en-GB" b="0" baseline="0" dirty="0" err="1" smtClean="0"/>
                        <a:t>Etherington</a:t>
                      </a:r>
                      <a:endParaRPr lang="en-GB" b="0" dirty="0" smtClean="0"/>
                    </a:p>
                  </a:txBody>
                  <a:tcPr/>
                </a:tc>
                <a:extLst>
                  <a:ext uri="{0D108BD9-81ED-4DB2-BD59-A6C34878D82A}">
                    <a16:rowId xmlns:a16="http://schemas.microsoft.com/office/drawing/2014/main" val="1319676810"/>
                  </a:ext>
                </a:extLst>
              </a:tr>
            </a:tbl>
          </a:graphicData>
        </a:graphic>
      </p:graphicFrame>
      <p:pic>
        <p:nvPicPr>
          <p:cNvPr id="5" name="Picture 5" descr="A person smiling for the camera&#10;&#10;Description automatically generated">
            <a:extLst>
              <a:ext uri="{FF2B5EF4-FFF2-40B4-BE49-F238E27FC236}">
                <a16:creationId xmlns:a16="http://schemas.microsoft.com/office/drawing/2014/main" id="{6675AEA5-B44F-434C-97EA-87F3CBC41C61}"/>
              </a:ext>
            </a:extLst>
          </p:cNvPr>
          <p:cNvPicPr>
            <a:picLocks noChangeAspect="1"/>
          </p:cNvPicPr>
          <p:nvPr/>
        </p:nvPicPr>
        <p:blipFill>
          <a:blip r:embed="rId2"/>
          <a:stretch>
            <a:fillRect/>
          </a:stretch>
        </p:blipFill>
        <p:spPr>
          <a:xfrm>
            <a:off x="6478794" y="2798956"/>
            <a:ext cx="1464550" cy="2196823"/>
          </a:xfrm>
          <a:prstGeom prst="rect">
            <a:avLst/>
          </a:prstGeom>
        </p:spPr>
      </p:pic>
      <p:pic>
        <p:nvPicPr>
          <p:cNvPr id="11" name="Graphic 10" descr="Circle with right arrow">
            <a:hlinkClick r:id="" action="ppaction://hlinkshowjump?jump=previousslide"/>
            <a:extLst>
              <a:ext uri="{FF2B5EF4-FFF2-40B4-BE49-F238E27FC236}">
                <a16:creationId xmlns:a16="http://schemas.microsoft.com/office/drawing/2014/main" id="{E9697A93-F6E7-4D0B-AF8F-4E6DBD970FF2}"/>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81000" y="6042025"/>
            <a:ext cx="742119" cy="742119"/>
          </a:xfrm>
          <a:prstGeom prst="rect">
            <a:avLst/>
          </a:prstGeom>
        </p:spPr>
      </p:pic>
      <p:pic>
        <p:nvPicPr>
          <p:cNvPr id="12" name="Graphic 11" descr="Circle with right arrow">
            <a:hlinkClick r:id="" action="ppaction://hlinkshowjump?jump=nextslide"/>
            <a:extLst>
              <a:ext uri="{FF2B5EF4-FFF2-40B4-BE49-F238E27FC236}">
                <a16:creationId xmlns:a16="http://schemas.microsoft.com/office/drawing/2014/main" id="{2E441810-7F47-4920-AAAF-B3CBA9C99169}"/>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flipH="1">
            <a:off x="11068881" y="6026841"/>
            <a:ext cx="742119" cy="742119"/>
          </a:xfrm>
          <a:prstGeom prst="rect">
            <a:avLst/>
          </a:prstGeom>
        </p:spPr>
      </p:pic>
      <p:pic>
        <p:nvPicPr>
          <p:cNvPr id="13" name="Picture 12">
            <a:hlinkClick r:id="rId9" action="ppaction://hlinksldjump"/>
            <a:extLst>
              <a:ext uri="{FF2B5EF4-FFF2-40B4-BE49-F238E27FC236}">
                <a16:creationId xmlns:a16="http://schemas.microsoft.com/office/drawing/2014/main" id="{7F12FE4D-4693-4C81-8DCD-78F5FE170856}"/>
              </a:ext>
            </a:extLst>
          </p:cNvPr>
          <p:cNvPicPr>
            <a:picLocks noChangeAspect="1"/>
          </p:cNvPicPr>
          <p:nvPr/>
        </p:nvPicPr>
        <p:blipFill>
          <a:blip r:embed="rId10"/>
          <a:stretch>
            <a:fillRect/>
          </a:stretch>
        </p:blipFill>
        <p:spPr>
          <a:xfrm>
            <a:off x="10580037" y="89040"/>
            <a:ext cx="1161389" cy="938866"/>
          </a:xfrm>
          <a:prstGeom prst="rect">
            <a:avLst/>
          </a:prstGeom>
        </p:spPr>
      </p:pic>
      <p:pic>
        <p:nvPicPr>
          <p:cNvPr id="14" name="Graphic 13" descr="Home">
            <a:hlinkClick r:id="rId9" action="ppaction://hlinksldjump"/>
            <a:extLst>
              <a:ext uri="{FF2B5EF4-FFF2-40B4-BE49-F238E27FC236}">
                <a16:creationId xmlns:a16="http://schemas.microsoft.com/office/drawing/2014/main" id="{30889EA7-0D65-4513-B5D7-A1B2349D2F32}"/>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950094" y="960951"/>
            <a:ext cx="398346" cy="398346"/>
          </a:xfrm>
          <a:prstGeom prst="rect">
            <a:avLst/>
          </a:prstGeom>
        </p:spPr>
      </p:pic>
      <p:pic>
        <p:nvPicPr>
          <p:cNvPr id="15" name="Picture 14"/>
          <p:cNvPicPr/>
          <p:nvPr/>
        </p:nvPicPr>
        <p:blipFill rotWithShape="1">
          <a:blip r:embed="rId13">
            <a:extLst>
              <a:ext uri="{28A0092B-C50C-407E-A947-70E740481C1C}">
                <a14:useLocalDpi xmlns:a14="http://schemas.microsoft.com/office/drawing/2010/main" val="0"/>
              </a:ext>
            </a:extLst>
          </a:blip>
          <a:srcRect l="8517" t="11644" r="3968" b="3424"/>
          <a:stretch/>
        </p:blipFill>
        <p:spPr bwMode="auto">
          <a:xfrm>
            <a:off x="2656314" y="3016251"/>
            <a:ext cx="1436183" cy="1990238"/>
          </a:xfrm>
          <a:prstGeom prst="rect">
            <a:avLst/>
          </a:prstGeom>
          <a:ln>
            <a:noFill/>
          </a:ln>
          <a:extLst>
            <a:ext uri="{53640926-AAD7-44D8-BBD7-CCE9431645EC}">
              <a14:shadowObscured xmlns:a14="http://schemas.microsoft.com/office/drawing/2010/main"/>
            </a:ext>
          </a:extLst>
        </p:spPr>
      </p:pic>
      <p:pic>
        <p:nvPicPr>
          <p:cNvPr id="16" name="Picture 15"/>
          <p:cNvPicPr/>
          <p:nvPr/>
        </p:nvPicPr>
        <p:blipFill>
          <a:blip r:embed="rId14">
            <a:extLst>
              <a:ext uri="{28A0092B-C50C-407E-A947-70E740481C1C}">
                <a14:useLocalDpi xmlns:a14="http://schemas.microsoft.com/office/drawing/2010/main" val="0"/>
              </a:ext>
            </a:extLst>
          </a:blip>
          <a:stretch>
            <a:fillRect/>
          </a:stretch>
        </p:blipFill>
        <p:spPr>
          <a:xfrm>
            <a:off x="4627756" y="3016252"/>
            <a:ext cx="1360384" cy="1990238"/>
          </a:xfrm>
          <a:prstGeom prst="rect">
            <a:avLst/>
          </a:prstGeom>
        </p:spPr>
      </p:pic>
      <p:pic>
        <p:nvPicPr>
          <p:cNvPr id="17" name="Picture 16"/>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433998" y="3016251"/>
            <a:ext cx="1332379" cy="1990238"/>
          </a:xfrm>
          <a:prstGeom prst="rect">
            <a:avLst/>
          </a:prstGeom>
          <a:noFill/>
        </p:spPr>
      </p:pic>
    </p:spTree>
    <p:extLst>
      <p:ext uri="{BB962C8B-B14F-4D97-AF65-F5344CB8AC3E}">
        <p14:creationId xmlns:p14="http://schemas.microsoft.com/office/powerpoint/2010/main" val="467981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9CD4-3B6F-45DC-8C05-89C2AD5DF374}"/>
              </a:ext>
            </a:extLst>
          </p:cNvPr>
          <p:cNvSpPr>
            <a:spLocks noGrp="1"/>
          </p:cNvSpPr>
          <p:nvPr>
            <p:ph type="title"/>
          </p:nvPr>
        </p:nvSpPr>
        <p:spPr>
          <a:xfrm>
            <a:off x="838200" y="304315"/>
            <a:ext cx="10515600" cy="1325563"/>
          </a:xfrm>
        </p:spPr>
        <p:txBody>
          <a:bodyPr/>
          <a:lstStyle/>
          <a:p>
            <a:r>
              <a:rPr lang="en-GB"/>
              <a:t>Identifying Children with SEND</a:t>
            </a:r>
          </a:p>
        </p:txBody>
      </p:sp>
      <p:sp>
        <p:nvSpPr>
          <p:cNvPr id="3" name="Content Placeholder 2">
            <a:extLst>
              <a:ext uri="{FF2B5EF4-FFF2-40B4-BE49-F238E27FC236}">
                <a16:creationId xmlns:a16="http://schemas.microsoft.com/office/drawing/2014/main" id="{0C4FFFFE-B943-4D6E-8AA0-EB33C052489A}"/>
              </a:ext>
            </a:extLst>
          </p:cNvPr>
          <p:cNvSpPr>
            <a:spLocks noGrp="1"/>
          </p:cNvSpPr>
          <p:nvPr>
            <p:ph idx="1"/>
          </p:nvPr>
        </p:nvSpPr>
        <p:spPr>
          <a:xfrm>
            <a:off x="838200" y="2419268"/>
            <a:ext cx="10515600" cy="3990354"/>
          </a:xfrm>
        </p:spPr>
        <p:txBody>
          <a:bodyPr vert="horz" lIns="91440" tIns="45720" rIns="91440" bIns="45720" numCol="1" rtlCol="0" anchor="t">
            <a:noAutofit/>
          </a:bodyPr>
          <a:lstStyle/>
          <a:p>
            <a:pPr marL="0" indent="0">
              <a:buNone/>
            </a:pPr>
            <a:r>
              <a:rPr lang="en-GB">
                <a:ea typeface="+mn-lt"/>
                <a:cs typeface="+mn-lt"/>
              </a:rPr>
              <a:t>Baseline tests – reading and spelling </a:t>
            </a:r>
          </a:p>
          <a:p>
            <a:pPr marL="0" indent="0">
              <a:buNone/>
            </a:pPr>
            <a:r>
              <a:rPr lang="en-GB">
                <a:ea typeface="+mn-lt"/>
                <a:cs typeface="+mn-lt"/>
              </a:rPr>
              <a:t>Teacher, LSA and SENCO identification through observation, marking or book sampling </a:t>
            </a:r>
          </a:p>
          <a:p>
            <a:pPr marL="0" indent="0">
              <a:buNone/>
            </a:pPr>
            <a:r>
              <a:rPr lang="en-GB">
                <a:ea typeface="+mn-lt"/>
                <a:cs typeface="+mn-lt"/>
              </a:rPr>
              <a:t>Admission meetings </a:t>
            </a:r>
          </a:p>
          <a:p>
            <a:pPr marL="0" indent="0">
              <a:buNone/>
            </a:pPr>
            <a:r>
              <a:rPr lang="en-GB">
                <a:ea typeface="+mn-lt"/>
                <a:cs typeface="+mn-lt"/>
              </a:rPr>
              <a:t>Parent/ Carer concerns </a:t>
            </a:r>
          </a:p>
          <a:p>
            <a:pPr marL="0" indent="0">
              <a:buNone/>
            </a:pPr>
            <a:r>
              <a:rPr lang="en-GB">
                <a:ea typeface="+mn-lt"/>
                <a:cs typeface="+mn-lt"/>
              </a:rPr>
              <a:t>Tracking progress through interventions </a:t>
            </a:r>
          </a:p>
          <a:p>
            <a:pPr marL="0" indent="0">
              <a:buNone/>
            </a:pPr>
            <a:r>
              <a:rPr lang="en-GB">
                <a:ea typeface="+mn-lt"/>
                <a:cs typeface="+mn-lt"/>
              </a:rPr>
              <a:t>Target Tracker analysis </a:t>
            </a:r>
            <a:endParaRPr lang="en-GB" sz="2400">
              <a:cs typeface="Calibri" panose="020F0502020204030204"/>
            </a:endParaRPr>
          </a:p>
        </p:txBody>
      </p:sp>
      <p:sp>
        <p:nvSpPr>
          <p:cNvPr id="5" name="TextBox 4">
            <a:extLst>
              <a:ext uri="{FF2B5EF4-FFF2-40B4-BE49-F238E27FC236}">
                <a16:creationId xmlns:a16="http://schemas.microsoft.com/office/drawing/2014/main" id="{4E0C1927-B75A-49E1-AD19-0DFD5F1C8182}"/>
              </a:ext>
            </a:extLst>
          </p:cNvPr>
          <p:cNvSpPr txBox="1"/>
          <p:nvPr/>
        </p:nvSpPr>
        <p:spPr>
          <a:xfrm>
            <a:off x="823823" y="1557991"/>
            <a:ext cx="9720225" cy="523220"/>
          </a:xfrm>
          <a:prstGeom prst="rect">
            <a:avLst/>
          </a:prstGeom>
          <a:noFill/>
        </p:spPr>
        <p:txBody>
          <a:bodyPr wrap="none" lIns="91440" tIns="45720" rIns="91440" bIns="45720" rtlCol="0" anchor="t">
            <a:spAutoFit/>
          </a:bodyPr>
          <a:lstStyle/>
          <a:p>
            <a:r>
              <a:rPr lang="en-GB" sz="2800"/>
              <a:t>There are several ways to identify a child’s SEND needs, including:</a:t>
            </a:r>
          </a:p>
        </p:txBody>
      </p:sp>
      <p:pic>
        <p:nvPicPr>
          <p:cNvPr id="6" name="Picture 5">
            <a:extLst>
              <a:ext uri="{FF2B5EF4-FFF2-40B4-BE49-F238E27FC236}">
                <a16:creationId xmlns:a16="http://schemas.microsoft.com/office/drawing/2014/main" id="{F97FB116-4D5B-480C-B6D6-89E440550F4A}"/>
              </a:ext>
            </a:extLst>
          </p:cNvPr>
          <p:cNvPicPr>
            <a:picLocks noChangeAspect="1"/>
          </p:cNvPicPr>
          <p:nvPr/>
        </p:nvPicPr>
        <p:blipFill>
          <a:blip r:embed="rId2"/>
          <a:stretch>
            <a:fillRect/>
          </a:stretch>
        </p:blipFill>
        <p:spPr>
          <a:xfrm flipH="1">
            <a:off x="8704236" y="3597943"/>
            <a:ext cx="2811679" cy="2811679"/>
          </a:xfrm>
          <a:prstGeom prst="rect">
            <a:avLst/>
          </a:prstGeom>
        </p:spPr>
      </p:pic>
      <p:pic>
        <p:nvPicPr>
          <p:cNvPr id="8" name="Graphic 7" descr="Circle with right arrow">
            <a:hlinkClick r:id="" action="ppaction://hlinkshowjump?jump=previousslide"/>
            <a:extLst>
              <a:ext uri="{FF2B5EF4-FFF2-40B4-BE49-F238E27FC236}">
                <a16:creationId xmlns:a16="http://schemas.microsoft.com/office/drawing/2014/main" id="{CEE99BD0-3342-46A6-BFF9-F1A2FD41879E}"/>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81000" y="6042025"/>
            <a:ext cx="742119" cy="742119"/>
          </a:xfrm>
          <a:prstGeom prst="rect">
            <a:avLst/>
          </a:prstGeom>
        </p:spPr>
      </p:pic>
      <p:pic>
        <p:nvPicPr>
          <p:cNvPr id="9" name="Graphic 8" descr="Circle with right arrow">
            <a:hlinkClick r:id="" action="ppaction://hlinkshowjump?jump=nextslide"/>
            <a:extLst>
              <a:ext uri="{FF2B5EF4-FFF2-40B4-BE49-F238E27FC236}">
                <a16:creationId xmlns:a16="http://schemas.microsoft.com/office/drawing/2014/main" id="{968F4828-D1E9-4A2C-98EF-72B013FC33E5}"/>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flipH="1">
            <a:off x="11068881" y="6026841"/>
            <a:ext cx="742119" cy="742119"/>
          </a:xfrm>
          <a:prstGeom prst="rect">
            <a:avLst/>
          </a:prstGeom>
        </p:spPr>
      </p:pic>
      <p:pic>
        <p:nvPicPr>
          <p:cNvPr id="10" name="Picture 9">
            <a:hlinkClick r:id="rId7" action="ppaction://hlinksldjump"/>
            <a:extLst>
              <a:ext uri="{FF2B5EF4-FFF2-40B4-BE49-F238E27FC236}">
                <a16:creationId xmlns:a16="http://schemas.microsoft.com/office/drawing/2014/main" id="{A7B56285-6184-491F-8E29-76F17D39D3FB}"/>
              </a:ext>
            </a:extLst>
          </p:cNvPr>
          <p:cNvPicPr>
            <a:picLocks noChangeAspect="1"/>
          </p:cNvPicPr>
          <p:nvPr/>
        </p:nvPicPr>
        <p:blipFill>
          <a:blip r:embed="rId8"/>
          <a:stretch>
            <a:fillRect/>
          </a:stretch>
        </p:blipFill>
        <p:spPr>
          <a:xfrm>
            <a:off x="10580037" y="89040"/>
            <a:ext cx="1161389" cy="938866"/>
          </a:xfrm>
          <a:prstGeom prst="rect">
            <a:avLst/>
          </a:prstGeom>
        </p:spPr>
      </p:pic>
      <p:pic>
        <p:nvPicPr>
          <p:cNvPr id="11" name="Graphic 10" descr="Home">
            <a:hlinkClick r:id="rId7" action="ppaction://hlinksldjump"/>
            <a:extLst>
              <a:ext uri="{FF2B5EF4-FFF2-40B4-BE49-F238E27FC236}">
                <a16:creationId xmlns:a16="http://schemas.microsoft.com/office/drawing/2014/main" id="{CFEB30EF-ECF1-4452-8E45-EBD30BFAB3B6}"/>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1432989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4803BA-A690-46FD-8CD9-9ED9EC776323}"/>
              </a:ext>
            </a:extLst>
          </p:cNvPr>
          <p:cNvSpPr txBox="1">
            <a:spLocks/>
          </p:cNvSpPr>
          <p:nvPr/>
        </p:nvSpPr>
        <p:spPr>
          <a:xfrm>
            <a:off x="838200" y="865032"/>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Identifying Children with SEND</a:t>
            </a:r>
          </a:p>
        </p:txBody>
      </p:sp>
      <p:sp>
        <p:nvSpPr>
          <p:cNvPr id="4" name="TextBox 3">
            <a:extLst>
              <a:ext uri="{FF2B5EF4-FFF2-40B4-BE49-F238E27FC236}">
                <a16:creationId xmlns:a16="http://schemas.microsoft.com/office/drawing/2014/main" id="{EA85AFB5-F73B-4884-A708-A4C02D3A179C}"/>
              </a:ext>
            </a:extLst>
          </p:cNvPr>
          <p:cNvSpPr txBox="1"/>
          <p:nvPr/>
        </p:nvSpPr>
        <p:spPr>
          <a:xfrm>
            <a:off x="838200" y="2158495"/>
            <a:ext cx="10722633"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cs typeface="Segoe UI"/>
              </a:rPr>
              <a:t>Phonics screening </a:t>
            </a:r>
            <a:r>
              <a:rPr lang="en-US" sz="2800">
                <a:cs typeface="Segoe UI"/>
              </a:rPr>
              <a:t>​</a:t>
            </a:r>
          </a:p>
          <a:p>
            <a:r>
              <a:rPr lang="en-GB" sz="2800">
                <a:cs typeface="Segoe UI"/>
              </a:rPr>
              <a:t>Speech and Language screening </a:t>
            </a:r>
            <a:r>
              <a:rPr lang="en-US" sz="2800">
                <a:cs typeface="Segoe UI"/>
              </a:rPr>
              <a:t>​</a:t>
            </a:r>
          </a:p>
          <a:p>
            <a:r>
              <a:rPr lang="en-GB" sz="2800">
                <a:cs typeface="Segoe UI"/>
              </a:rPr>
              <a:t>Early Years baseline </a:t>
            </a:r>
            <a:r>
              <a:rPr lang="en-US" sz="2800">
                <a:cs typeface="Segoe UI"/>
              </a:rPr>
              <a:t>​assessments</a:t>
            </a:r>
          </a:p>
          <a:p>
            <a:r>
              <a:rPr lang="en-GB" sz="2800">
                <a:cs typeface="Segoe UI"/>
              </a:rPr>
              <a:t>Literacy and Maths assessments </a:t>
            </a:r>
            <a:r>
              <a:rPr lang="en-US" sz="2800">
                <a:cs typeface="Segoe UI"/>
              </a:rPr>
              <a:t>​</a:t>
            </a:r>
          </a:p>
          <a:p>
            <a:r>
              <a:rPr lang="en-GB" sz="2800">
                <a:cs typeface="Segoe UI"/>
              </a:rPr>
              <a:t>Provision guidance banding descriptors (when available) </a:t>
            </a:r>
            <a:r>
              <a:rPr lang="en-US" sz="2800">
                <a:cs typeface="Segoe UI"/>
              </a:rPr>
              <a:t>​</a:t>
            </a:r>
          </a:p>
          <a:p>
            <a:r>
              <a:rPr lang="en-GB" sz="2800">
                <a:cs typeface="Segoe UI"/>
              </a:rPr>
              <a:t>Pre-school assessments and liaisons between settings </a:t>
            </a:r>
            <a:r>
              <a:rPr lang="en-US" sz="2800">
                <a:cs typeface="Segoe UI"/>
              </a:rPr>
              <a:t>​</a:t>
            </a:r>
          </a:p>
          <a:p>
            <a:r>
              <a:rPr lang="en-GB" sz="2800">
                <a:cs typeface="Segoe UI"/>
              </a:rPr>
              <a:t>Therapist assessments e.g. speech and language, occupational therapy </a:t>
            </a:r>
            <a:r>
              <a:rPr lang="en-US" sz="2800">
                <a:cs typeface="Segoe UI"/>
              </a:rPr>
              <a:t>​</a:t>
            </a:r>
          </a:p>
          <a:p>
            <a:r>
              <a:rPr lang="en-GB" sz="2800">
                <a:cs typeface="Segoe UI"/>
              </a:rPr>
              <a:t>Existing Education Health and Care Plan (EHCP) or Medical diagnosis ​</a:t>
            </a:r>
          </a:p>
        </p:txBody>
      </p:sp>
      <p:sp>
        <p:nvSpPr>
          <p:cNvPr id="2" name="AutoShape 2" descr="Curriculum &amp; Assessment / Enrichment Program Overview">
            <a:extLst>
              <a:ext uri="{FF2B5EF4-FFF2-40B4-BE49-F238E27FC236}">
                <a16:creationId xmlns:a16="http://schemas.microsoft.com/office/drawing/2014/main" id="{67C8EF8F-DFBF-4709-962C-A6715ADCFF6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F790651B-FA10-4151-8BAF-92100317BCC4}"/>
              </a:ext>
            </a:extLst>
          </p:cNvPr>
          <p:cNvPicPr>
            <a:picLocks noChangeAspect="1"/>
          </p:cNvPicPr>
          <p:nvPr/>
        </p:nvPicPr>
        <p:blipFill>
          <a:blip r:embed="rId2"/>
          <a:stretch>
            <a:fillRect/>
          </a:stretch>
        </p:blipFill>
        <p:spPr>
          <a:xfrm>
            <a:off x="8990968" y="1810036"/>
            <a:ext cx="2362832" cy="2473098"/>
          </a:xfrm>
          <a:prstGeom prst="rect">
            <a:avLst/>
          </a:prstGeom>
        </p:spPr>
      </p:pic>
      <p:pic>
        <p:nvPicPr>
          <p:cNvPr id="9" name="Graphic 8" descr="Circle with right arrow">
            <a:hlinkClick r:id="" action="ppaction://hlinkshowjump?jump=previousslide"/>
            <a:extLst>
              <a:ext uri="{FF2B5EF4-FFF2-40B4-BE49-F238E27FC236}">
                <a16:creationId xmlns:a16="http://schemas.microsoft.com/office/drawing/2014/main" id="{F852EC6C-3360-4D0B-912D-674395077FAA}"/>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81000" y="6042025"/>
            <a:ext cx="742119" cy="742119"/>
          </a:xfrm>
          <a:prstGeom prst="rect">
            <a:avLst/>
          </a:prstGeom>
        </p:spPr>
      </p:pic>
      <p:pic>
        <p:nvPicPr>
          <p:cNvPr id="10" name="Graphic 9" descr="Circle with right arrow">
            <a:hlinkClick r:id="" action="ppaction://hlinkshowjump?jump=nextslide"/>
            <a:extLst>
              <a:ext uri="{FF2B5EF4-FFF2-40B4-BE49-F238E27FC236}">
                <a16:creationId xmlns:a16="http://schemas.microsoft.com/office/drawing/2014/main" id="{EAC778FF-6D02-48CE-B875-35B94AA29F16}"/>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flipH="1">
            <a:off x="11068881" y="6026841"/>
            <a:ext cx="742119" cy="742119"/>
          </a:xfrm>
          <a:prstGeom prst="rect">
            <a:avLst/>
          </a:prstGeom>
        </p:spPr>
      </p:pic>
      <p:pic>
        <p:nvPicPr>
          <p:cNvPr id="11" name="Picture 10">
            <a:hlinkClick r:id="rId7" action="ppaction://hlinksldjump"/>
            <a:extLst>
              <a:ext uri="{FF2B5EF4-FFF2-40B4-BE49-F238E27FC236}">
                <a16:creationId xmlns:a16="http://schemas.microsoft.com/office/drawing/2014/main" id="{96328B10-20EE-4F22-A594-01D42BA314AA}"/>
              </a:ext>
            </a:extLst>
          </p:cNvPr>
          <p:cNvPicPr>
            <a:picLocks noChangeAspect="1"/>
          </p:cNvPicPr>
          <p:nvPr/>
        </p:nvPicPr>
        <p:blipFill>
          <a:blip r:embed="rId8"/>
          <a:stretch>
            <a:fillRect/>
          </a:stretch>
        </p:blipFill>
        <p:spPr>
          <a:xfrm>
            <a:off x="10580037" y="89040"/>
            <a:ext cx="1161389" cy="938866"/>
          </a:xfrm>
          <a:prstGeom prst="rect">
            <a:avLst/>
          </a:prstGeom>
        </p:spPr>
      </p:pic>
      <p:pic>
        <p:nvPicPr>
          <p:cNvPr id="12" name="Graphic 11" descr="Home">
            <a:hlinkClick r:id="rId7" action="ppaction://hlinksldjump"/>
            <a:extLst>
              <a:ext uri="{FF2B5EF4-FFF2-40B4-BE49-F238E27FC236}">
                <a16:creationId xmlns:a16="http://schemas.microsoft.com/office/drawing/2014/main" id="{820A7AE8-7128-4E88-B3B9-BD53E7B92201}"/>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4147270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EF64F-F6F3-446C-A776-F8E65FC36E93}"/>
              </a:ext>
            </a:extLst>
          </p:cNvPr>
          <p:cNvSpPr>
            <a:spLocks noGrp="1"/>
          </p:cNvSpPr>
          <p:nvPr>
            <p:ph type="title"/>
          </p:nvPr>
        </p:nvSpPr>
        <p:spPr/>
        <p:txBody>
          <a:bodyPr/>
          <a:lstStyle/>
          <a:p>
            <a:r>
              <a:rPr lang="en-GB"/>
              <a:t>What type of SEN do we provide for?</a:t>
            </a:r>
          </a:p>
        </p:txBody>
      </p:sp>
      <p:sp>
        <p:nvSpPr>
          <p:cNvPr id="3" name="Content Placeholder 2">
            <a:extLst>
              <a:ext uri="{FF2B5EF4-FFF2-40B4-BE49-F238E27FC236}">
                <a16:creationId xmlns:a16="http://schemas.microsoft.com/office/drawing/2014/main" id="{45D2345E-49AB-453A-8663-47649D6244E6}"/>
              </a:ext>
            </a:extLst>
          </p:cNvPr>
          <p:cNvSpPr>
            <a:spLocks noGrp="1"/>
          </p:cNvSpPr>
          <p:nvPr>
            <p:ph idx="1"/>
          </p:nvPr>
        </p:nvSpPr>
        <p:spPr>
          <a:xfrm>
            <a:off x="838200" y="1690688"/>
            <a:ext cx="10515600" cy="4351338"/>
          </a:xfrm>
        </p:spPr>
        <p:txBody>
          <a:bodyPr vert="horz" lIns="91440" tIns="45720" rIns="91440" bIns="45720" rtlCol="0" anchor="t">
            <a:normAutofit/>
          </a:bodyPr>
          <a:lstStyle/>
          <a:p>
            <a:pPr marL="0" indent="0">
              <a:buNone/>
            </a:pPr>
            <a:r>
              <a:rPr lang="en-GB">
                <a:ea typeface="+mn-lt"/>
                <a:cs typeface="+mn-lt"/>
              </a:rPr>
              <a:t>A pupil has SEN where their learning difficulty or disability calls for special educational provision, that is provision different from or additional to that normally available to pupils of the same age. </a:t>
            </a:r>
          </a:p>
          <a:p>
            <a:pPr marL="0" indent="0">
              <a:buNone/>
            </a:pPr>
            <a:r>
              <a:rPr lang="en-GB">
                <a:ea typeface="+mn-lt"/>
                <a:cs typeface="+mn-lt"/>
              </a:rPr>
              <a:t>Special educational needs and provision can be considered as falling under four broad areas: </a:t>
            </a:r>
          </a:p>
          <a:p>
            <a:pPr marL="514350" indent="-514350">
              <a:buFont typeface="+mj-lt"/>
              <a:buAutoNum type="arabicPeriod"/>
            </a:pPr>
            <a:r>
              <a:rPr lang="en-GB">
                <a:ea typeface="+mn-lt"/>
                <a:cs typeface="+mn-lt"/>
              </a:rPr>
              <a:t>Communication and interaction </a:t>
            </a:r>
          </a:p>
          <a:p>
            <a:pPr marL="514350" indent="-514350">
              <a:buFont typeface="+mj-lt"/>
              <a:buAutoNum type="arabicPeriod"/>
            </a:pPr>
            <a:r>
              <a:rPr lang="en-GB">
                <a:ea typeface="+mn-lt"/>
                <a:cs typeface="+mn-lt"/>
              </a:rPr>
              <a:t>Cognition and learning </a:t>
            </a:r>
          </a:p>
          <a:p>
            <a:pPr marL="514350" indent="-514350">
              <a:buFont typeface="+mj-lt"/>
              <a:buAutoNum type="arabicPeriod"/>
            </a:pPr>
            <a:r>
              <a:rPr lang="en-GB">
                <a:ea typeface="+mn-lt"/>
                <a:cs typeface="+mn-lt"/>
              </a:rPr>
              <a:t>Social, emotional and mental health (SEMH)</a:t>
            </a:r>
          </a:p>
          <a:p>
            <a:pPr marL="514350" indent="-514350">
              <a:buFont typeface="+mj-lt"/>
              <a:buAutoNum type="arabicPeriod"/>
            </a:pPr>
            <a:r>
              <a:rPr lang="en-GB">
                <a:ea typeface="+mn-lt"/>
                <a:cs typeface="+mn-lt"/>
              </a:rPr>
              <a:t>Sensory and / or physical</a:t>
            </a:r>
            <a:endParaRPr lang="en-GB">
              <a:cs typeface="Calibri" panose="020F0502020204030204"/>
            </a:endParaRPr>
          </a:p>
        </p:txBody>
      </p:sp>
      <p:pic>
        <p:nvPicPr>
          <p:cNvPr id="6" name="Picture 5">
            <a:extLst>
              <a:ext uri="{FF2B5EF4-FFF2-40B4-BE49-F238E27FC236}">
                <a16:creationId xmlns:a16="http://schemas.microsoft.com/office/drawing/2014/main" id="{608CE27E-EF8E-4104-9D7D-838E7C579066}"/>
              </a:ext>
            </a:extLst>
          </p:cNvPr>
          <p:cNvPicPr>
            <a:picLocks noChangeAspect="1"/>
          </p:cNvPicPr>
          <p:nvPr/>
        </p:nvPicPr>
        <p:blipFill>
          <a:blip r:embed="rId2"/>
          <a:stretch>
            <a:fillRect/>
          </a:stretch>
        </p:blipFill>
        <p:spPr>
          <a:xfrm>
            <a:off x="8147531" y="3577346"/>
            <a:ext cx="3593895" cy="2915529"/>
          </a:xfrm>
          <a:prstGeom prst="rect">
            <a:avLst/>
          </a:prstGeom>
        </p:spPr>
      </p:pic>
      <p:pic>
        <p:nvPicPr>
          <p:cNvPr id="8" name="Graphic 7" descr="Circle with right arrow">
            <a:hlinkClick r:id="" action="ppaction://hlinkshowjump?jump=previousslide"/>
            <a:extLst>
              <a:ext uri="{FF2B5EF4-FFF2-40B4-BE49-F238E27FC236}">
                <a16:creationId xmlns:a16="http://schemas.microsoft.com/office/drawing/2014/main" id="{C05FB7FD-092D-4DA0-BE55-A55E7D38D2C8}"/>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81000" y="6042025"/>
            <a:ext cx="742119" cy="742119"/>
          </a:xfrm>
          <a:prstGeom prst="rect">
            <a:avLst/>
          </a:prstGeom>
        </p:spPr>
      </p:pic>
      <p:pic>
        <p:nvPicPr>
          <p:cNvPr id="9" name="Graphic 8" descr="Circle with right arrow">
            <a:hlinkClick r:id="" action="ppaction://hlinkshowjump?jump=nextslide"/>
            <a:extLst>
              <a:ext uri="{FF2B5EF4-FFF2-40B4-BE49-F238E27FC236}">
                <a16:creationId xmlns:a16="http://schemas.microsoft.com/office/drawing/2014/main" id="{6257C4D1-0E99-473D-AF67-C554809587BC}"/>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flipH="1">
            <a:off x="11068881" y="6026841"/>
            <a:ext cx="742119" cy="742119"/>
          </a:xfrm>
          <a:prstGeom prst="rect">
            <a:avLst/>
          </a:prstGeom>
        </p:spPr>
      </p:pic>
      <p:pic>
        <p:nvPicPr>
          <p:cNvPr id="10" name="Picture 9">
            <a:hlinkClick r:id="rId7" action="ppaction://hlinksldjump"/>
            <a:extLst>
              <a:ext uri="{FF2B5EF4-FFF2-40B4-BE49-F238E27FC236}">
                <a16:creationId xmlns:a16="http://schemas.microsoft.com/office/drawing/2014/main" id="{FFBF0624-32CD-4D2A-A9BF-9F775C24F183}"/>
              </a:ext>
            </a:extLst>
          </p:cNvPr>
          <p:cNvPicPr>
            <a:picLocks noChangeAspect="1"/>
          </p:cNvPicPr>
          <p:nvPr/>
        </p:nvPicPr>
        <p:blipFill>
          <a:blip r:embed="rId8"/>
          <a:stretch>
            <a:fillRect/>
          </a:stretch>
        </p:blipFill>
        <p:spPr>
          <a:xfrm>
            <a:off x="10580037" y="89040"/>
            <a:ext cx="1161389" cy="938866"/>
          </a:xfrm>
          <a:prstGeom prst="rect">
            <a:avLst/>
          </a:prstGeom>
        </p:spPr>
      </p:pic>
      <p:pic>
        <p:nvPicPr>
          <p:cNvPr id="11" name="Graphic 10" descr="Home">
            <a:hlinkClick r:id="rId7" action="ppaction://hlinksldjump"/>
            <a:extLst>
              <a:ext uri="{FF2B5EF4-FFF2-40B4-BE49-F238E27FC236}">
                <a16:creationId xmlns:a16="http://schemas.microsoft.com/office/drawing/2014/main" id="{69AA096E-FB00-46AF-AD0E-647F0F817CF1}"/>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3980853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5CDA-FC58-4B27-BA02-6AA19B53DFFE}"/>
              </a:ext>
            </a:extLst>
          </p:cNvPr>
          <p:cNvSpPr>
            <a:spLocks noGrp="1"/>
          </p:cNvSpPr>
          <p:nvPr>
            <p:ph type="title"/>
          </p:nvPr>
        </p:nvSpPr>
        <p:spPr>
          <a:xfrm>
            <a:off x="838200" y="365126"/>
            <a:ext cx="10515600" cy="1198632"/>
          </a:xfrm>
        </p:spPr>
        <p:txBody>
          <a:bodyPr/>
          <a:lstStyle/>
          <a:p>
            <a:r>
              <a:rPr lang="en-GB"/>
              <a:t>Parent/Carer Involvement</a:t>
            </a:r>
          </a:p>
        </p:txBody>
      </p:sp>
      <p:sp>
        <p:nvSpPr>
          <p:cNvPr id="3" name="Content Placeholder 2">
            <a:extLst>
              <a:ext uri="{FF2B5EF4-FFF2-40B4-BE49-F238E27FC236}">
                <a16:creationId xmlns:a16="http://schemas.microsoft.com/office/drawing/2014/main" id="{F60D06A7-094B-40ED-A8FC-B9BDD49DDA73}"/>
              </a:ext>
            </a:extLst>
          </p:cNvPr>
          <p:cNvSpPr>
            <a:spLocks noGrp="1"/>
          </p:cNvSpPr>
          <p:nvPr>
            <p:ph idx="1"/>
          </p:nvPr>
        </p:nvSpPr>
        <p:spPr>
          <a:xfrm>
            <a:off x="838200" y="2499858"/>
            <a:ext cx="10515600" cy="3986003"/>
          </a:xfrm>
        </p:spPr>
        <p:txBody>
          <a:bodyPr vert="horz" lIns="91440" tIns="45720" rIns="91440" bIns="45720" numCol="2" rtlCol="0" anchor="t">
            <a:normAutofit/>
          </a:bodyPr>
          <a:lstStyle/>
          <a:p>
            <a:pPr marL="0" indent="0">
              <a:buNone/>
            </a:pPr>
            <a:r>
              <a:rPr lang="en-GB" u="sng">
                <a:cs typeface="Calibri"/>
              </a:rPr>
              <a:t>Formal Communication </a:t>
            </a:r>
            <a:endParaRPr lang="en-US" u="sng"/>
          </a:p>
          <a:p>
            <a:pPr marL="0" indent="0">
              <a:buNone/>
            </a:pPr>
            <a:r>
              <a:rPr lang="en-GB">
                <a:ea typeface="+mn-lt"/>
                <a:cs typeface="+mn-lt"/>
              </a:rPr>
              <a:t>Parent consultation meetings  </a:t>
            </a:r>
          </a:p>
          <a:p>
            <a:pPr marL="0" indent="0">
              <a:buNone/>
            </a:pPr>
            <a:r>
              <a:rPr lang="en-GB">
                <a:ea typeface="+mn-lt"/>
                <a:cs typeface="+mn-lt"/>
              </a:rPr>
              <a:t>Termly review meetings </a:t>
            </a:r>
          </a:p>
          <a:p>
            <a:pPr marL="0" indent="0">
              <a:buNone/>
            </a:pPr>
            <a:r>
              <a:rPr lang="en-GB">
                <a:ea typeface="+mn-lt"/>
                <a:cs typeface="+mn-lt"/>
              </a:rPr>
              <a:t>One Plans / PSP’s </a:t>
            </a:r>
          </a:p>
          <a:p>
            <a:pPr marL="0" indent="0">
              <a:buNone/>
            </a:pPr>
            <a:r>
              <a:rPr lang="en-GB">
                <a:ea typeface="+mn-lt"/>
                <a:cs typeface="+mn-lt"/>
              </a:rPr>
              <a:t>Team around the family meetings</a:t>
            </a:r>
          </a:p>
          <a:p>
            <a:pPr marL="0" indent="0">
              <a:buNone/>
            </a:pPr>
            <a:r>
              <a:rPr lang="en-GB" dirty="0">
                <a:ea typeface="+mn-lt"/>
                <a:cs typeface="+mn-lt"/>
              </a:rPr>
              <a:t>Meeting </a:t>
            </a:r>
            <a:r>
              <a:rPr lang="en-GB">
                <a:ea typeface="+mn-lt"/>
                <a:cs typeface="+mn-lt"/>
              </a:rPr>
              <a:t>with professionals </a:t>
            </a:r>
          </a:p>
          <a:p>
            <a:pPr marL="0" indent="0">
              <a:buNone/>
            </a:pPr>
            <a:r>
              <a:rPr lang="en-GB">
                <a:ea typeface="+mn-lt"/>
                <a:cs typeface="+mn-lt"/>
              </a:rPr>
              <a:t>EHCP Annual reviews</a:t>
            </a:r>
          </a:p>
          <a:p>
            <a:pPr marL="0" indent="0">
              <a:buNone/>
            </a:pPr>
            <a:r>
              <a:rPr lang="en-GB" u="sng"/>
              <a:t>Informal Communication</a:t>
            </a:r>
          </a:p>
          <a:p>
            <a:pPr marL="0" indent="0">
              <a:buNone/>
            </a:pPr>
            <a:r>
              <a:rPr lang="en-GB"/>
              <a:t>Discussion with class room / school staff </a:t>
            </a:r>
          </a:p>
          <a:p>
            <a:pPr marL="0" indent="0">
              <a:buNone/>
            </a:pPr>
            <a:r>
              <a:rPr lang="en-GB"/>
              <a:t>E-mails, Phone calls and </a:t>
            </a:r>
          </a:p>
          <a:p>
            <a:pPr marL="0" indent="0">
              <a:buNone/>
            </a:pPr>
            <a:r>
              <a:rPr lang="en-GB"/>
              <a:t>Weekly Newsletter </a:t>
            </a:r>
          </a:p>
        </p:txBody>
      </p:sp>
      <p:sp>
        <p:nvSpPr>
          <p:cNvPr id="5" name="TextBox 4">
            <a:extLst>
              <a:ext uri="{FF2B5EF4-FFF2-40B4-BE49-F238E27FC236}">
                <a16:creationId xmlns:a16="http://schemas.microsoft.com/office/drawing/2014/main" id="{E7885751-90D9-4AF4-B0E9-DB0C6CDE2A1B}"/>
              </a:ext>
            </a:extLst>
          </p:cNvPr>
          <p:cNvSpPr txBox="1"/>
          <p:nvPr/>
        </p:nvSpPr>
        <p:spPr>
          <a:xfrm>
            <a:off x="838200" y="1362790"/>
            <a:ext cx="10018644" cy="954107"/>
          </a:xfrm>
          <a:prstGeom prst="rect">
            <a:avLst/>
          </a:prstGeom>
          <a:noFill/>
        </p:spPr>
        <p:txBody>
          <a:bodyPr wrap="square" rtlCol="0">
            <a:spAutoFit/>
          </a:bodyPr>
          <a:lstStyle/>
          <a:p>
            <a:r>
              <a:rPr lang="en-GB" sz="2800"/>
              <a:t>There are a number of ways in which we communicate and involve parents and carers in the child’s education.</a:t>
            </a:r>
          </a:p>
        </p:txBody>
      </p:sp>
      <p:pic>
        <p:nvPicPr>
          <p:cNvPr id="6" name="Picture 5">
            <a:extLst>
              <a:ext uri="{FF2B5EF4-FFF2-40B4-BE49-F238E27FC236}">
                <a16:creationId xmlns:a16="http://schemas.microsoft.com/office/drawing/2014/main" id="{18866FB3-63D2-4F49-89DF-B4EF00CD5405}"/>
              </a:ext>
            </a:extLst>
          </p:cNvPr>
          <p:cNvPicPr>
            <a:picLocks noChangeAspect="1"/>
          </p:cNvPicPr>
          <p:nvPr/>
        </p:nvPicPr>
        <p:blipFill>
          <a:blip r:embed="rId2"/>
          <a:stretch>
            <a:fillRect/>
          </a:stretch>
        </p:blipFill>
        <p:spPr>
          <a:xfrm>
            <a:off x="7667383" y="4947699"/>
            <a:ext cx="2575559" cy="1679712"/>
          </a:xfrm>
          <a:prstGeom prst="rect">
            <a:avLst/>
          </a:prstGeom>
        </p:spPr>
      </p:pic>
      <p:pic>
        <p:nvPicPr>
          <p:cNvPr id="7" name="Picture 6">
            <a:extLst>
              <a:ext uri="{FF2B5EF4-FFF2-40B4-BE49-F238E27FC236}">
                <a16:creationId xmlns:a16="http://schemas.microsoft.com/office/drawing/2014/main" id="{DBF6EA0A-447D-4FB4-991A-AC481007B628}"/>
              </a:ext>
            </a:extLst>
          </p:cNvPr>
          <p:cNvPicPr>
            <a:picLocks noChangeAspect="1"/>
          </p:cNvPicPr>
          <p:nvPr/>
        </p:nvPicPr>
        <p:blipFill rotWithShape="1">
          <a:blip r:embed="rId3"/>
          <a:srcRect l="13278" t="1" b="3600"/>
          <a:stretch/>
        </p:blipFill>
        <p:spPr>
          <a:xfrm>
            <a:off x="9622302" y="3530463"/>
            <a:ext cx="1469089" cy="858657"/>
          </a:xfrm>
          <a:prstGeom prst="rect">
            <a:avLst/>
          </a:prstGeom>
        </p:spPr>
      </p:pic>
      <p:pic>
        <p:nvPicPr>
          <p:cNvPr id="8" name="Picture 7">
            <a:extLst>
              <a:ext uri="{FF2B5EF4-FFF2-40B4-BE49-F238E27FC236}">
                <a16:creationId xmlns:a16="http://schemas.microsoft.com/office/drawing/2014/main" id="{B7BDDE81-5830-4D6E-88C6-2D800A684BB2}"/>
              </a:ext>
            </a:extLst>
          </p:cNvPr>
          <p:cNvPicPr>
            <a:picLocks noChangeAspect="1"/>
          </p:cNvPicPr>
          <p:nvPr/>
        </p:nvPicPr>
        <p:blipFill>
          <a:blip r:embed="rId4"/>
          <a:stretch>
            <a:fillRect/>
          </a:stretch>
        </p:blipFill>
        <p:spPr>
          <a:xfrm>
            <a:off x="5138517" y="4974128"/>
            <a:ext cx="1418009" cy="1694694"/>
          </a:xfrm>
          <a:prstGeom prst="rect">
            <a:avLst/>
          </a:prstGeom>
        </p:spPr>
      </p:pic>
      <p:pic>
        <p:nvPicPr>
          <p:cNvPr id="10" name="Graphic 9" descr="Circle with right arrow">
            <a:hlinkClick r:id="" action="ppaction://hlinkshowjump?jump=previousslide"/>
            <a:extLst>
              <a:ext uri="{FF2B5EF4-FFF2-40B4-BE49-F238E27FC236}">
                <a16:creationId xmlns:a16="http://schemas.microsoft.com/office/drawing/2014/main" id="{908DC082-1726-4860-BEA4-39090A1885CC}"/>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81000" y="6042025"/>
            <a:ext cx="742119" cy="742119"/>
          </a:xfrm>
          <a:prstGeom prst="rect">
            <a:avLst/>
          </a:prstGeom>
        </p:spPr>
      </p:pic>
      <p:pic>
        <p:nvPicPr>
          <p:cNvPr id="11" name="Graphic 10" descr="Circle with right arrow">
            <a:hlinkClick r:id="" action="ppaction://hlinkshowjump?jump=nextslide"/>
            <a:extLst>
              <a:ext uri="{FF2B5EF4-FFF2-40B4-BE49-F238E27FC236}">
                <a16:creationId xmlns:a16="http://schemas.microsoft.com/office/drawing/2014/main" id="{0D6D3E58-275B-4DA1-9892-8C42204F6DE9}"/>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flipH="1">
            <a:off x="11068881" y="6026841"/>
            <a:ext cx="742119" cy="742119"/>
          </a:xfrm>
          <a:prstGeom prst="rect">
            <a:avLst/>
          </a:prstGeom>
        </p:spPr>
      </p:pic>
      <p:pic>
        <p:nvPicPr>
          <p:cNvPr id="12" name="Picture 11">
            <a:hlinkClick r:id="rId9" action="ppaction://hlinksldjump"/>
            <a:extLst>
              <a:ext uri="{FF2B5EF4-FFF2-40B4-BE49-F238E27FC236}">
                <a16:creationId xmlns:a16="http://schemas.microsoft.com/office/drawing/2014/main" id="{D9B99B8B-439E-413E-A96D-135C6AFC3EC5}"/>
              </a:ext>
            </a:extLst>
          </p:cNvPr>
          <p:cNvPicPr>
            <a:picLocks noChangeAspect="1"/>
          </p:cNvPicPr>
          <p:nvPr/>
        </p:nvPicPr>
        <p:blipFill>
          <a:blip r:embed="rId10"/>
          <a:stretch>
            <a:fillRect/>
          </a:stretch>
        </p:blipFill>
        <p:spPr>
          <a:xfrm>
            <a:off x="10580037" y="89040"/>
            <a:ext cx="1161389" cy="938866"/>
          </a:xfrm>
          <a:prstGeom prst="rect">
            <a:avLst/>
          </a:prstGeom>
        </p:spPr>
      </p:pic>
      <p:pic>
        <p:nvPicPr>
          <p:cNvPr id="13" name="Graphic 12" descr="Home">
            <a:hlinkClick r:id="rId9" action="ppaction://hlinksldjump"/>
            <a:extLst>
              <a:ext uri="{FF2B5EF4-FFF2-40B4-BE49-F238E27FC236}">
                <a16:creationId xmlns:a16="http://schemas.microsoft.com/office/drawing/2014/main" id="{2561F12A-EA7E-429D-9D5A-F88A1C2072B3}"/>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392309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EC7E8-3530-4602-AF79-33EDC32D17B8}"/>
              </a:ext>
            </a:extLst>
          </p:cNvPr>
          <p:cNvSpPr>
            <a:spLocks noGrp="1"/>
          </p:cNvSpPr>
          <p:nvPr>
            <p:ph type="title"/>
          </p:nvPr>
        </p:nvSpPr>
        <p:spPr/>
        <p:txBody>
          <a:bodyPr/>
          <a:lstStyle/>
          <a:p>
            <a:r>
              <a:rPr lang="en-GB"/>
              <a:t>Childs Involvement</a:t>
            </a:r>
          </a:p>
        </p:txBody>
      </p:sp>
      <p:sp>
        <p:nvSpPr>
          <p:cNvPr id="3" name="Content Placeholder 2">
            <a:extLst>
              <a:ext uri="{FF2B5EF4-FFF2-40B4-BE49-F238E27FC236}">
                <a16:creationId xmlns:a16="http://schemas.microsoft.com/office/drawing/2014/main" id="{F5E98583-CC08-46A2-8F9D-D7E9BBCB3CE7}"/>
              </a:ext>
            </a:extLst>
          </p:cNvPr>
          <p:cNvSpPr>
            <a:spLocks noGrp="1"/>
          </p:cNvSpPr>
          <p:nvPr>
            <p:ph idx="1"/>
          </p:nvPr>
        </p:nvSpPr>
        <p:spPr>
          <a:xfrm>
            <a:off x="838200" y="2479361"/>
            <a:ext cx="10515600" cy="3362951"/>
          </a:xfrm>
        </p:spPr>
        <p:txBody>
          <a:bodyPr numCol="2">
            <a:normAutofit lnSpcReduction="10000"/>
          </a:bodyPr>
          <a:lstStyle/>
          <a:p>
            <a:pPr marL="0" indent="0">
              <a:buNone/>
            </a:pPr>
            <a:r>
              <a:rPr lang="en-GB" u="sng"/>
              <a:t>Formal Involvement </a:t>
            </a:r>
          </a:p>
          <a:p>
            <a:pPr marL="0" indent="0">
              <a:buNone/>
            </a:pPr>
            <a:r>
              <a:rPr lang="en-GB"/>
              <a:t>One Page Profiles</a:t>
            </a:r>
          </a:p>
          <a:p>
            <a:pPr marL="0" indent="0">
              <a:buNone/>
            </a:pPr>
            <a:r>
              <a:rPr lang="en-GB"/>
              <a:t>Child’s voice for One Plans, PSP’s</a:t>
            </a:r>
          </a:p>
          <a:p>
            <a:pPr marL="0" indent="0">
              <a:buNone/>
            </a:pPr>
            <a:r>
              <a:rPr lang="en-GB"/>
              <a:t>Pupil Passport (EY)</a:t>
            </a:r>
          </a:p>
          <a:p>
            <a:pPr marL="0" indent="0">
              <a:buNone/>
            </a:pPr>
            <a:endParaRPr lang="en-GB"/>
          </a:p>
          <a:p>
            <a:pPr marL="0" indent="0">
              <a:buNone/>
            </a:pPr>
            <a:endParaRPr lang="en-GB"/>
          </a:p>
          <a:p>
            <a:pPr marL="0" indent="0">
              <a:buNone/>
            </a:pPr>
            <a:endParaRPr lang="en-GB"/>
          </a:p>
          <a:p>
            <a:pPr marL="0" indent="0">
              <a:buNone/>
            </a:pPr>
            <a:r>
              <a:rPr lang="en-GB" u="sng"/>
              <a:t>Informal Involvement </a:t>
            </a:r>
          </a:p>
          <a:p>
            <a:pPr marL="0" indent="0">
              <a:buNone/>
            </a:pPr>
            <a:r>
              <a:rPr lang="en-GB"/>
              <a:t>Conversation with staff  </a:t>
            </a:r>
          </a:p>
          <a:p>
            <a:pPr marL="0" indent="0">
              <a:buNone/>
            </a:pPr>
            <a:r>
              <a:rPr lang="en-GB"/>
              <a:t>Progress reviews </a:t>
            </a:r>
          </a:p>
          <a:p>
            <a:pPr marL="0" indent="0">
              <a:buNone/>
            </a:pPr>
            <a:r>
              <a:rPr lang="en-GB"/>
              <a:t>School Council </a:t>
            </a:r>
          </a:p>
          <a:p>
            <a:pPr marL="0" indent="0">
              <a:buNone/>
            </a:pPr>
            <a:r>
              <a:rPr lang="en-GB"/>
              <a:t>Discussion with professionals working with the child</a:t>
            </a:r>
          </a:p>
        </p:txBody>
      </p:sp>
      <p:sp>
        <p:nvSpPr>
          <p:cNvPr id="5" name="TextBox 4">
            <a:extLst>
              <a:ext uri="{FF2B5EF4-FFF2-40B4-BE49-F238E27FC236}">
                <a16:creationId xmlns:a16="http://schemas.microsoft.com/office/drawing/2014/main" id="{F32C9587-164D-4EC8-9940-0752386A8391}"/>
              </a:ext>
            </a:extLst>
          </p:cNvPr>
          <p:cNvSpPr txBox="1"/>
          <p:nvPr/>
        </p:nvSpPr>
        <p:spPr>
          <a:xfrm>
            <a:off x="838200" y="1690688"/>
            <a:ext cx="10562572" cy="892552"/>
          </a:xfrm>
          <a:prstGeom prst="rect">
            <a:avLst/>
          </a:prstGeom>
          <a:noFill/>
        </p:spPr>
        <p:txBody>
          <a:bodyPr wrap="none" rtlCol="0">
            <a:spAutoFit/>
          </a:bodyPr>
          <a:lstStyle/>
          <a:p>
            <a:r>
              <a:rPr lang="en-GB" sz="2800"/>
              <a:t>What arrangements are there for involving the child in their education?</a:t>
            </a:r>
          </a:p>
          <a:p>
            <a:endParaRPr lang="en-GB" sz="2400"/>
          </a:p>
        </p:txBody>
      </p:sp>
      <p:pic>
        <p:nvPicPr>
          <p:cNvPr id="7" name="Picture 6">
            <a:extLst>
              <a:ext uri="{FF2B5EF4-FFF2-40B4-BE49-F238E27FC236}">
                <a16:creationId xmlns:a16="http://schemas.microsoft.com/office/drawing/2014/main" id="{7C24E7A9-668D-44BD-A96B-EECC7BC3B191}"/>
              </a:ext>
            </a:extLst>
          </p:cNvPr>
          <p:cNvPicPr>
            <a:picLocks noChangeAspect="1"/>
          </p:cNvPicPr>
          <p:nvPr/>
        </p:nvPicPr>
        <p:blipFill>
          <a:blip r:embed="rId2"/>
          <a:stretch>
            <a:fillRect/>
          </a:stretch>
        </p:blipFill>
        <p:spPr>
          <a:xfrm>
            <a:off x="1454027" y="4491037"/>
            <a:ext cx="2390775" cy="1914525"/>
          </a:xfrm>
          <a:prstGeom prst="rect">
            <a:avLst/>
          </a:prstGeom>
        </p:spPr>
      </p:pic>
      <p:pic>
        <p:nvPicPr>
          <p:cNvPr id="8" name="Picture 7">
            <a:extLst>
              <a:ext uri="{FF2B5EF4-FFF2-40B4-BE49-F238E27FC236}">
                <a16:creationId xmlns:a16="http://schemas.microsoft.com/office/drawing/2014/main" id="{E56BEF17-7102-42DE-B080-3C47B6358E9E}"/>
              </a:ext>
            </a:extLst>
          </p:cNvPr>
          <p:cNvPicPr>
            <a:picLocks noChangeAspect="1"/>
          </p:cNvPicPr>
          <p:nvPr/>
        </p:nvPicPr>
        <p:blipFill>
          <a:blip r:embed="rId3"/>
          <a:stretch>
            <a:fillRect/>
          </a:stretch>
        </p:blipFill>
        <p:spPr>
          <a:xfrm>
            <a:off x="6119486" y="5167312"/>
            <a:ext cx="3686175" cy="1238250"/>
          </a:xfrm>
          <a:prstGeom prst="rect">
            <a:avLst/>
          </a:prstGeom>
        </p:spPr>
      </p:pic>
      <p:pic>
        <p:nvPicPr>
          <p:cNvPr id="9" name="Picture 8">
            <a:extLst>
              <a:ext uri="{FF2B5EF4-FFF2-40B4-BE49-F238E27FC236}">
                <a16:creationId xmlns:a16="http://schemas.microsoft.com/office/drawing/2014/main" id="{0748F8CD-0C45-4FB2-A0B3-3940B3B9D811}"/>
              </a:ext>
            </a:extLst>
          </p:cNvPr>
          <p:cNvPicPr>
            <a:picLocks noChangeAspect="1"/>
          </p:cNvPicPr>
          <p:nvPr/>
        </p:nvPicPr>
        <p:blipFill>
          <a:blip r:embed="rId4"/>
          <a:stretch>
            <a:fillRect/>
          </a:stretch>
        </p:blipFill>
        <p:spPr>
          <a:xfrm>
            <a:off x="10051752" y="2855067"/>
            <a:ext cx="1325534" cy="1364142"/>
          </a:xfrm>
          <a:prstGeom prst="rect">
            <a:avLst/>
          </a:prstGeom>
        </p:spPr>
      </p:pic>
      <p:pic>
        <p:nvPicPr>
          <p:cNvPr id="11" name="Graphic 10" descr="Circle with right arrow">
            <a:hlinkClick r:id="" action="ppaction://hlinkshowjump?jump=previousslide"/>
            <a:extLst>
              <a:ext uri="{FF2B5EF4-FFF2-40B4-BE49-F238E27FC236}">
                <a16:creationId xmlns:a16="http://schemas.microsoft.com/office/drawing/2014/main" id="{EC5E89F6-F4FE-4BFB-A9D6-70DCCE8DE2CD}"/>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81000" y="6042025"/>
            <a:ext cx="742119" cy="742119"/>
          </a:xfrm>
          <a:prstGeom prst="rect">
            <a:avLst/>
          </a:prstGeom>
        </p:spPr>
      </p:pic>
      <p:pic>
        <p:nvPicPr>
          <p:cNvPr id="12" name="Graphic 11" descr="Circle with right arrow">
            <a:hlinkClick r:id="" action="ppaction://hlinkshowjump?jump=nextslide"/>
            <a:extLst>
              <a:ext uri="{FF2B5EF4-FFF2-40B4-BE49-F238E27FC236}">
                <a16:creationId xmlns:a16="http://schemas.microsoft.com/office/drawing/2014/main" id="{109B5310-6114-4750-A25D-8554D6F0B42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flipH="1">
            <a:off x="11068881" y="6026841"/>
            <a:ext cx="742119" cy="742119"/>
          </a:xfrm>
          <a:prstGeom prst="rect">
            <a:avLst/>
          </a:prstGeom>
        </p:spPr>
      </p:pic>
      <p:pic>
        <p:nvPicPr>
          <p:cNvPr id="13" name="Picture 12">
            <a:hlinkClick r:id="rId9" action="ppaction://hlinksldjump"/>
            <a:extLst>
              <a:ext uri="{FF2B5EF4-FFF2-40B4-BE49-F238E27FC236}">
                <a16:creationId xmlns:a16="http://schemas.microsoft.com/office/drawing/2014/main" id="{28E8352E-3ACF-4D39-93F1-86859A09B1CE}"/>
              </a:ext>
            </a:extLst>
          </p:cNvPr>
          <p:cNvPicPr>
            <a:picLocks noChangeAspect="1"/>
          </p:cNvPicPr>
          <p:nvPr/>
        </p:nvPicPr>
        <p:blipFill>
          <a:blip r:embed="rId10"/>
          <a:stretch>
            <a:fillRect/>
          </a:stretch>
        </p:blipFill>
        <p:spPr>
          <a:xfrm>
            <a:off x="10580037" y="89040"/>
            <a:ext cx="1161389" cy="938866"/>
          </a:xfrm>
          <a:prstGeom prst="rect">
            <a:avLst/>
          </a:prstGeom>
        </p:spPr>
      </p:pic>
      <p:pic>
        <p:nvPicPr>
          <p:cNvPr id="14" name="Graphic 13" descr="Home">
            <a:hlinkClick r:id="rId9" action="ppaction://hlinksldjump"/>
            <a:extLst>
              <a:ext uri="{FF2B5EF4-FFF2-40B4-BE49-F238E27FC236}">
                <a16:creationId xmlns:a16="http://schemas.microsoft.com/office/drawing/2014/main" id="{A442D85D-B9F2-487D-9D5E-E74F332BFDC5}"/>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4252357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93A81D-7903-4129-8F2D-5E1EAB57752F}"/>
              </a:ext>
            </a:extLst>
          </p:cNvPr>
          <p:cNvSpPr>
            <a:spLocks noGrp="1"/>
          </p:cNvSpPr>
          <p:nvPr>
            <p:ph type="title"/>
          </p:nvPr>
        </p:nvSpPr>
        <p:spPr/>
        <p:txBody>
          <a:bodyPr/>
          <a:lstStyle/>
          <a:p>
            <a:r>
              <a:rPr lang="en-GB" dirty="0"/>
              <a:t>What can the children access?</a:t>
            </a:r>
          </a:p>
        </p:txBody>
      </p:sp>
      <p:sp>
        <p:nvSpPr>
          <p:cNvPr id="6" name="Rectangle 5">
            <a:extLst>
              <a:ext uri="{FF2B5EF4-FFF2-40B4-BE49-F238E27FC236}">
                <a16:creationId xmlns:a16="http://schemas.microsoft.com/office/drawing/2014/main" id="{3D8A2A5E-1B0C-4350-9BBE-4F8642D59F72}"/>
              </a:ext>
            </a:extLst>
          </p:cNvPr>
          <p:cNvSpPr/>
          <p:nvPr/>
        </p:nvSpPr>
        <p:spPr>
          <a:xfrm>
            <a:off x="838200" y="1540133"/>
            <a:ext cx="9965787" cy="5262979"/>
          </a:xfrm>
          <a:prstGeom prst="rect">
            <a:avLst/>
          </a:prstGeom>
        </p:spPr>
        <p:txBody>
          <a:bodyPr wrap="square" numCol="2">
            <a:spAutoFit/>
          </a:bodyPr>
          <a:lstStyle/>
          <a:p>
            <a:r>
              <a:rPr lang="en-GB" sz="2400" dirty="0"/>
              <a:t>Quality First Teaching </a:t>
            </a:r>
          </a:p>
          <a:p>
            <a:r>
              <a:rPr lang="en-GB" sz="2400" dirty="0"/>
              <a:t>Appropriate differentiation </a:t>
            </a:r>
          </a:p>
          <a:p>
            <a:r>
              <a:rPr lang="en-GB" sz="2400" dirty="0"/>
              <a:t>Inclusion in activities / curriculum </a:t>
            </a:r>
          </a:p>
          <a:p>
            <a:r>
              <a:rPr lang="en-GB" sz="2400" dirty="0"/>
              <a:t>Appropriate resources </a:t>
            </a:r>
          </a:p>
          <a:p>
            <a:r>
              <a:rPr lang="en-GB" sz="2400" dirty="0"/>
              <a:t>Bespoke equipment </a:t>
            </a:r>
          </a:p>
          <a:p>
            <a:r>
              <a:rPr lang="en-GB" sz="2400" dirty="0"/>
              <a:t>Access to after school clubs </a:t>
            </a:r>
          </a:p>
          <a:p>
            <a:r>
              <a:rPr lang="en-GB" sz="2400" dirty="0"/>
              <a:t>Social skills groups </a:t>
            </a:r>
          </a:p>
          <a:p>
            <a:r>
              <a:rPr lang="en-GB" sz="2400" dirty="0"/>
              <a:t>1:1 support</a:t>
            </a:r>
          </a:p>
          <a:p>
            <a:endParaRPr lang="en-GB" sz="2400" dirty="0"/>
          </a:p>
          <a:p>
            <a:endParaRPr lang="en-GB" sz="2400" dirty="0"/>
          </a:p>
          <a:p>
            <a:endParaRPr lang="en-GB" sz="2400" dirty="0"/>
          </a:p>
          <a:p>
            <a:endParaRPr lang="en-GB" sz="2400" dirty="0"/>
          </a:p>
          <a:p>
            <a:endParaRPr lang="en-GB" sz="2400" dirty="0"/>
          </a:p>
          <a:p>
            <a:endParaRPr lang="en-GB" sz="2400" dirty="0"/>
          </a:p>
          <a:p>
            <a:r>
              <a:rPr lang="en-GB" sz="2400" dirty="0"/>
              <a:t>Support for school trips</a:t>
            </a:r>
          </a:p>
          <a:p>
            <a:r>
              <a:rPr lang="en-GB" sz="2400" dirty="0"/>
              <a:t>Adult or peer support as necessary to help children access all areas of the curriculum </a:t>
            </a:r>
          </a:p>
          <a:p>
            <a:r>
              <a:rPr lang="en-GB" sz="2400" dirty="0"/>
              <a:t>Bespoke curriculum under the advice of professionals </a:t>
            </a:r>
          </a:p>
          <a:p>
            <a:r>
              <a:rPr lang="en-GB" sz="2400" dirty="0"/>
              <a:t>Life skills </a:t>
            </a:r>
          </a:p>
          <a:p>
            <a:r>
              <a:rPr lang="en-GB" sz="2400" dirty="0"/>
              <a:t>Motor skills</a:t>
            </a:r>
          </a:p>
          <a:p>
            <a:r>
              <a:rPr lang="en-GB" sz="2400" dirty="0"/>
              <a:t>Enrichment activities </a:t>
            </a:r>
          </a:p>
          <a:p>
            <a:r>
              <a:rPr lang="en-GB" sz="2400" dirty="0"/>
              <a:t>School council </a:t>
            </a:r>
          </a:p>
          <a:p>
            <a:r>
              <a:rPr lang="en-GB" sz="2400" dirty="0"/>
              <a:t>Lunchtime Club</a:t>
            </a:r>
          </a:p>
        </p:txBody>
      </p:sp>
      <p:pic>
        <p:nvPicPr>
          <p:cNvPr id="8" name="Picture 7">
            <a:extLst>
              <a:ext uri="{FF2B5EF4-FFF2-40B4-BE49-F238E27FC236}">
                <a16:creationId xmlns:a16="http://schemas.microsoft.com/office/drawing/2014/main" id="{E4AC346E-5211-4444-81C0-1B9FEB585447}"/>
              </a:ext>
            </a:extLst>
          </p:cNvPr>
          <p:cNvPicPr>
            <a:picLocks noChangeAspect="1"/>
          </p:cNvPicPr>
          <p:nvPr/>
        </p:nvPicPr>
        <p:blipFill>
          <a:blip r:embed="rId2"/>
          <a:stretch>
            <a:fillRect/>
          </a:stretch>
        </p:blipFill>
        <p:spPr>
          <a:xfrm>
            <a:off x="10813989" y="3730614"/>
            <a:ext cx="1079622" cy="1204858"/>
          </a:xfrm>
          <a:prstGeom prst="rect">
            <a:avLst/>
          </a:prstGeom>
        </p:spPr>
      </p:pic>
      <p:pic>
        <p:nvPicPr>
          <p:cNvPr id="9" name="Picture 8">
            <a:extLst>
              <a:ext uri="{FF2B5EF4-FFF2-40B4-BE49-F238E27FC236}">
                <a16:creationId xmlns:a16="http://schemas.microsoft.com/office/drawing/2014/main" id="{E781B306-72D4-4BEE-A3CE-9C38050B9931}"/>
              </a:ext>
            </a:extLst>
          </p:cNvPr>
          <p:cNvPicPr>
            <a:picLocks noChangeAspect="1"/>
          </p:cNvPicPr>
          <p:nvPr/>
        </p:nvPicPr>
        <p:blipFill>
          <a:blip r:embed="rId3"/>
          <a:stretch>
            <a:fillRect/>
          </a:stretch>
        </p:blipFill>
        <p:spPr>
          <a:xfrm>
            <a:off x="8451728" y="4106187"/>
            <a:ext cx="2187185" cy="2423360"/>
          </a:xfrm>
          <a:prstGeom prst="rect">
            <a:avLst/>
          </a:prstGeom>
        </p:spPr>
      </p:pic>
      <p:pic>
        <p:nvPicPr>
          <p:cNvPr id="10" name="Picture 9">
            <a:extLst>
              <a:ext uri="{FF2B5EF4-FFF2-40B4-BE49-F238E27FC236}">
                <a16:creationId xmlns:a16="http://schemas.microsoft.com/office/drawing/2014/main" id="{34F15FA8-B0D9-4F4E-8E43-43FB0F64BF7B}"/>
              </a:ext>
            </a:extLst>
          </p:cNvPr>
          <p:cNvPicPr>
            <a:picLocks noChangeAspect="1"/>
          </p:cNvPicPr>
          <p:nvPr/>
        </p:nvPicPr>
        <p:blipFill rotWithShape="1">
          <a:blip r:embed="rId4"/>
          <a:srcRect l="10464" r="9425" b="907"/>
          <a:stretch/>
        </p:blipFill>
        <p:spPr>
          <a:xfrm>
            <a:off x="10620920" y="1935541"/>
            <a:ext cx="1434904" cy="887438"/>
          </a:xfrm>
          <a:prstGeom prst="rect">
            <a:avLst/>
          </a:prstGeom>
        </p:spPr>
      </p:pic>
      <p:pic>
        <p:nvPicPr>
          <p:cNvPr id="13" name="Picture 12">
            <a:extLst>
              <a:ext uri="{FF2B5EF4-FFF2-40B4-BE49-F238E27FC236}">
                <a16:creationId xmlns:a16="http://schemas.microsoft.com/office/drawing/2014/main" id="{E2F5263C-2463-41CA-930A-EFF737F71F4E}"/>
              </a:ext>
            </a:extLst>
          </p:cNvPr>
          <p:cNvPicPr>
            <a:picLocks noChangeAspect="1"/>
          </p:cNvPicPr>
          <p:nvPr/>
        </p:nvPicPr>
        <p:blipFill>
          <a:blip r:embed="rId5"/>
          <a:stretch>
            <a:fillRect/>
          </a:stretch>
        </p:blipFill>
        <p:spPr>
          <a:xfrm>
            <a:off x="2872153" y="4333043"/>
            <a:ext cx="2375096" cy="2375096"/>
          </a:xfrm>
          <a:prstGeom prst="rect">
            <a:avLst/>
          </a:prstGeom>
        </p:spPr>
      </p:pic>
      <p:pic>
        <p:nvPicPr>
          <p:cNvPr id="17" name="Picture 16">
            <a:extLst>
              <a:ext uri="{FF2B5EF4-FFF2-40B4-BE49-F238E27FC236}">
                <a16:creationId xmlns:a16="http://schemas.microsoft.com/office/drawing/2014/main" id="{AAE07AFF-9F67-44EB-9128-6ED2EDDD2DE0}"/>
              </a:ext>
            </a:extLst>
          </p:cNvPr>
          <p:cNvPicPr>
            <a:picLocks noChangeAspect="1"/>
          </p:cNvPicPr>
          <p:nvPr/>
        </p:nvPicPr>
        <p:blipFill>
          <a:blip r:embed="rId6"/>
          <a:stretch>
            <a:fillRect/>
          </a:stretch>
        </p:blipFill>
        <p:spPr>
          <a:xfrm>
            <a:off x="573306" y="4533766"/>
            <a:ext cx="1841511" cy="1841511"/>
          </a:xfrm>
          <a:prstGeom prst="rect">
            <a:avLst/>
          </a:prstGeom>
        </p:spPr>
      </p:pic>
      <p:pic>
        <p:nvPicPr>
          <p:cNvPr id="18" name="Graphic 17" descr="Circle with right arrow">
            <a:hlinkClick r:id="" action="ppaction://hlinkshowjump?jump=previousslide"/>
            <a:extLst>
              <a:ext uri="{FF2B5EF4-FFF2-40B4-BE49-F238E27FC236}">
                <a16:creationId xmlns:a16="http://schemas.microsoft.com/office/drawing/2014/main" id="{5880C2AE-F087-40CF-BE24-93A5D293940A}"/>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381000" y="6042025"/>
            <a:ext cx="742119" cy="742119"/>
          </a:xfrm>
          <a:prstGeom prst="rect">
            <a:avLst/>
          </a:prstGeom>
        </p:spPr>
      </p:pic>
      <p:pic>
        <p:nvPicPr>
          <p:cNvPr id="19" name="Graphic 18" descr="Circle with right arrow">
            <a:hlinkClick r:id="" action="ppaction://hlinkshowjump?jump=nextslide"/>
            <a:extLst>
              <a:ext uri="{FF2B5EF4-FFF2-40B4-BE49-F238E27FC236}">
                <a16:creationId xmlns:a16="http://schemas.microsoft.com/office/drawing/2014/main" id="{723303CD-8761-4610-9A7E-E3A4347860E6}"/>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flipH="1">
            <a:off x="11068881" y="6026841"/>
            <a:ext cx="742119" cy="742119"/>
          </a:xfrm>
          <a:prstGeom prst="rect">
            <a:avLst/>
          </a:prstGeom>
        </p:spPr>
      </p:pic>
      <p:pic>
        <p:nvPicPr>
          <p:cNvPr id="20" name="Picture 19">
            <a:hlinkClick r:id="rId11" action="ppaction://hlinksldjump"/>
            <a:extLst>
              <a:ext uri="{FF2B5EF4-FFF2-40B4-BE49-F238E27FC236}">
                <a16:creationId xmlns:a16="http://schemas.microsoft.com/office/drawing/2014/main" id="{15B1CF9E-7B68-46A6-83E2-3B1EE23571C9}"/>
              </a:ext>
            </a:extLst>
          </p:cNvPr>
          <p:cNvPicPr>
            <a:picLocks noChangeAspect="1"/>
          </p:cNvPicPr>
          <p:nvPr/>
        </p:nvPicPr>
        <p:blipFill>
          <a:blip r:embed="rId12"/>
          <a:stretch>
            <a:fillRect/>
          </a:stretch>
        </p:blipFill>
        <p:spPr>
          <a:xfrm>
            <a:off x="10580037" y="89040"/>
            <a:ext cx="1161389" cy="938866"/>
          </a:xfrm>
          <a:prstGeom prst="rect">
            <a:avLst/>
          </a:prstGeom>
        </p:spPr>
      </p:pic>
      <p:pic>
        <p:nvPicPr>
          <p:cNvPr id="21" name="Graphic 20" descr="Home">
            <a:hlinkClick r:id="rId11" action="ppaction://hlinksldjump"/>
            <a:extLst>
              <a:ext uri="{FF2B5EF4-FFF2-40B4-BE49-F238E27FC236}">
                <a16:creationId xmlns:a16="http://schemas.microsoft.com/office/drawing/2014/main" id="{CCBB7C20-91B3-44FE-98F2-C706F2C84393}"/>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2639858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A27F1-4CAC-4A43-A79F-9A1B9164B168}"/>
              </a:ext>
            </a:extLst>
          </p:cNvPr>
          <p:cNvSpPr>
            <a:spLocks noGrp="1"/>
          </p:cNvSpPr>
          <p:nvPr>
            <p:ph type="title"/>
          </p:nvPr>
        </p:nvSpPr>
        <p:spPr/>
        <p:txBody>
          <a:bodyPr/>
          <a:lstStyle/>
          <a:p>
            <a:r>
              <a:rPr lang="en-GB"/>
              <a:t>Assessment and Review Process</a:t>
            </a:r>
          </a:p>
        </p:txBody>
      </p:sp>
      <p:sp>
        <p:nvSpPr>
          <p:cNvPr id="3" name="Content Placeholder 2">
            <a:extLst>
              <a:ext uri="{FF2B5EF4-FFF2-40B4-BE49-F238E27FC236}">
                <a16:creationId xmlns:a16="http://schemas.microsoft.com/office/drawing/2014/main" id="{192A1829-7949-4455-A928-EE900A42C7BF}"/>
              </a:ext>
            </a:extLst>
          </p:cNvPr>
          <p:cNvSpPr>
            <a:spLocks noGrp="1"/>
          </p:cNvSpPr>
          <p:nvPr>
            <p:ph idx="1"/>
          </p:nvPr>
        </p:nvSpPr>
        <p:spPr>
          <a:xfrm>
            <a:off x="838200" y="1507573"/>
            <a:ext cx="10515600" cy="4985302"/>
          </a:xfrm>
        </p:spPr>
        <p:txBody>
          <a:bodyPr>
            <a:noAutofit/>
          </a:bodyPr>
          <a:lstStyle/>
          <a:p>
            <a:pPr marL="0" indent="0">
              <a:buNone/>
            </a:pPr>
            <a:r>
              <a:rPr lang="en-GB"/>
              <a:t>Class teachers and the SEND team have a number of ways in which they review a child’s progress.</a:t>
            </a:r>
          </a:p>
          <a:p>
            <a:pPr marL="0" indent="0">
              <a:buNone/>
            </a:pPr>
            <a:endParaRPr lang="en-GB" sz="1800" dirty="0"/>
          </a:p>
          <a:p>
            <a:pPr marL="0" indent="0">
              <a:buNone/>
            </a:pPr>
            <a:r>
              <a:rPr lang="en-GB"/>
              <a:t>These may include: 	Progress reviews </a:t>
            </a:r>
          </a:p>
          <a:p>
            <a:pPr marL="0" indent="0">
              <a:buNone/>
            </a:pPr>
            <a:r>
              <a:rPr lang="en-GB"/>
              <a:t>				Range of assessments in school </a:t>
            </a:r>
          </a:p>
          <a:p>
            <a:pPr marL="0" indent="0">
              <a:buNone/>
            </a:pPr>
            <a:r>
              <a:rPr lang="en-GB"/>
              <a:t>				Assessments by external agencies </a:t>
            </a:r>
          </a:p>
          <a:p>
            <a:pPr marL="0" indent="0">
              <a:buNone/>
            </a:pPr>
            <a:r>
              <a:rPr lang="en-GB"/>
              <a:t>				Pupil views </a:t>
            </a:r>
          </a:p>
          <a:p>
            <a:pPr marL="0" indent="0">
              <a:buNone/>
            </a:pPr>
            <a:r>
              <a:rPr lang="en-GB"/>
              <a:t>				Parent/Carer views </a:t>
            </a:r>
          </a:p>
          <a:p>
            <a:pPr marL="0" indent="0">
              <a:buNone/>
            </a:pPr>
            <a:r>
              <a:rPr lang="en-GB"/>
              <a:t>				School tracking systems </a:t>
            </a:r>
          </a:p>
          <a:p>
            <a:pPr marL="0" indent="0">
              <a:buNone/>
            </a:pPr>
            <a:r>
              <a:rPr lang="en-GB"/>
              <a:t>				Classroom / playground observations </a:t>
            </a:r>
          </a:p>
        </p:txBody>
      </p:sp>
      <p:pic>
        <p:nvPicPr>
          <p:cNvPr id="5" name="Picture 4">
            <a:extLst>
              <a:ext uri="{FF2B5EF4-FFF2-40B4-BE49-F238E27FC236}">
                <a16:creationId xmlns:a16="http://schemas.microsoft.com/office/drawing/2014/main" id="{5DB250A9-9BA3-42ED-B992-8B192C76EE22}"/>
              </a:ext>
            </a:extLst>
          </p:cNvPr>
          <p:cNvPicPr>
            <a:picLocks noChangeAspect="1"/>
          </p:cNvPicPr>
          <p:nvPr/>
        </p:nvPicPr>
        <p:blipFill>
          <a:blip r:embed="rId2"/>
          <a:stretch>
            <a:fillRect/>
          </a:stretch>
        </p:blipFill>
        <p:spPr>
          <a:xfrm>
            <a:off x="624108" y="3609462"/>
            <a:ext cx="3600450" cy="2143125"/>
          </a:xfrm>
          <a:prstGeom prst="rect">
            <a:avLst/>
          </a:prstGeom>
        </p:spPr>
      </p:pic>
      <p:pic>
        <p:nvPicPr>
          <p:cNvPr id="7" name="Graphic 6" descr="Circle with right arrow">
            <a:hlinkClick r:id="" action="ppaction://hlinkshowjump?jump=previousslide"/>
            <a:extLst>
              <a:ext uri="{FF2B5EF4-FFF2-40B4-BE49-F238E27FC236}">
                <a16:creationId xmlns:a16="http://schemas.microsoft.com/office/drawing/2014/main" id="{B96B5D0A-5E5D-4059-AC51-AAA0E2ADE2E1}"/>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81000" y="6042025"/>
            <a:ext cx="742119" cy="742119"/>
          </a:xfrm>
          <a:prstGeom prst="rect">
            <a:avLst/>
          </a:prstGeom>
        </p:spPr>
      </p:pic>
      <p:pic>
        <p:nvPicPr>
          <p:cNvPr id="8" name="Graphic 7" descr="Circle with right arrow">
            <a:hlinkClick r:id="" action="ppaction://hlinkshowjump?jump=nextslide"/>
            <a:extLst>
              <a:ext uri="{FF2B5EF4-FFF2-40B4-BE49-F238E27FC236}">
                <a16:creationId xmlns:a16="http://schemas.microsoft.com/office/drawing/2014/main" id="{32F96F5D-3B09-4908-A804-1EFDF7004E5B}"/>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flipH="1">
            <a:off x="11068881" y="6026841"/>
            <a:ext cx="742119" cy="742119"/>
          </a:xfrm>
          <a:prstGeom prst="rect">
            <a:avLst/>
          </a:prstGeom>
        </p:spPr>
      </p:pic>
      <p:pic>
        <p:nvPicPr>
          <p:cNvPr id="9" name="Picture 8">
            <a:hlinkClick r:id="rId7" action="ppaction://hlinksldjump"/>
            <a:extLst>
              <a:ext uri="{FF2B5EF4-FFF2-40B4-BE49-F238E27FC236}">
                <a16:creationId xmlns:a16="http://schemas.microsoft.com/office/drawing/2014/main" id="{5BDF9A47-5DE2-4AC2-B261-9240741CF696}"/>
              </a:ext>
            </a:extLst>
          </p:cNvPr>
          <p:cNvPicPr>
            <a:picLocks noChangeAspect="1"/>
          </p:cNvPicPr>
          <p:nvPr/>
        </p:nvPicPr>
        <p:blipFill>
          <a:blip r:embed="rId8"/>
          <a:stretch>
            <a:fillRect/>
          </a:stretch>
        </p:blipFill>
        <p:spPr>
          <a:xfrm>
            <a:off x="10580037" y="89040"/>
            <a:ext cx="1161389" cy="938866"/>
          </a:xfrm>
          <a:prstGeom prst="rect">
            <a:avLst/>
          </a:prstGeom>
        </p:spPr>
      </p:pic>
      <p:pic>
        <p:nvPicPr>
          <p:cNvPr id="10" name="Graphic 9" descr="Home">
            <a:hlinkClick r:id="rId7" action="ppaction://hlinksldjump"/>
            <a:extLst>
              <a:ext uri="{FF2B5EF4-FFF2-40B4-BE49-F238E27FC236}">
                <a16:creationId xmlns:a16="http://schemas.microsoft.com/office/drawing/2014/main" id="{34B88284-0DF8-440E-8A94-0A0E6B29E5FC}"/>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234356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4F6BA-86BE-457B-A482-38F9D208EDBB}"/>
              </a:ext>
            </a:extLst>
          </p:cNvPr>
          <p:cNvSpPr>
            <a:spLocks noGrp="1"/>
          </p:cNvSpPr>
          <p:nvPr>
            <p:ph type="title"/>
          </p:nvPr>
        </p:nvSpPr>
        <p:spPr/>
        <p:txBody>
          <a:bodyPr/>
          <a:lstStyle/>
          <a:p>
            <a:r>
              <a:rPr lang="en-GB"/>
              <a:t>Support for Transitions</a:t>
            </a:r>
          </a:p>
        </p:txBody>
      </p:sp>
      <p:sp>
        <p:nvSpPr>
          <p:cNvPr id="3" name="Content Placeholder 2">
            <a:extLst>
              <a:ext uri="{FF2B5EF4-FFF2-40B4-BE49-F238E27FC236}">
                <a16:creationId xmlns:a16="http://schemas.microsoft.com/office/drawing/2014/main" id="{8AB41ADB-8706-4CCC-AA11-77B99B37A973}"/>
              </a:ext>
            </a:extLst>
          </p:cNvPr>
          <p:cNvSpPr>
            <a:spLocks noGrp="1"/>
          </p:cNvSpPr>
          <p:nvPr>
            <p:ph idx="1"/>
          </p:nvPr>
        </p:nvSpPr>
        <p:spPr>
          <a:xfrm>
            <a:off x="838200" y="1586523"/>
            <a:ext cx="10515600" cy="4548671"/>
          </a:xfrm>
        </p:spPr>
        <p:txBody>
          <a:bodyPr numCol="2">
            <a:noAutofit/>
          </a:bodyPr>
          <a:lstStyle/>
          <a:p>
            <a:pPr marL="0" indent="0">
              <a:buNone/>
            </a:pPr>
            <a:r>
              <a:rPr lang="en-GB" u="sng"/>
              <a:t>Starting in EY</a:t>
            </a:r>
          </a:p>
          <a:p>
            <a:pPr marL="0" indent="0">
              <a:buNone/>
            </a:pPr>
            <a:r>
              <a:rPr lang="en-GB"/>
              <a:t>Welcome meetings</a:t>
            </a:r>
          </a:p>
          <a:p>
            <a:pPr marL="0" indent="0">
              <a:buNone/>
            </a:pPr>
            <a:r>
              <a:rPr lang="en-GB"/>
              <a:t>School tours</a:t>
            </a:r>
          </a:p>
          <a:p>
            <a:pPr marL="0" indent="0">
              <a:buNone/>
            </a:pPr>
            <a:r>
              <a:rPr lang="en-GB"/>
              <a:t>Home / setting visits   </a:t>
            </a:r>
          </a:p>
          <a:p>
            <a:pPr marL="0" indent="0">
              <a:buNone/>
            </a:pPr>
            <a:r>
              <a:rPr lang="en-GB"/>
              <a:t>Tea and Tissues</a:t>
            </a:r>
          </a:p>
          <a:p>
            <a:pPr marL="0" indent="0">
              <a:buNone/>
            </a:pPr>
            <a:r>
              <a:rPr lang="en-GB"/>
              <a:t>Photo books with key staff and locations in school</a:t>
            </a:r>
          </a:p>
          <a:p>
            <a:pPr marL="0" indent="0">
              <a:buNone/>
            </a:pPr>
            <a:r>
              <a:rPr lang="en-GB"/>
              <a:t>Stay and Play sessions</a:t>
            </a:r>
          </a:p>
          <a:p>
            <a:pPr marL="0" indent="0">
              <a:buNone/>
            </a:pPr>
            <a:r>
              <a:rPr lang="en-GB"/>
              <a:t>Part-time timetable to start </a:t>
            </a:r>
          </a:p>
          <a:p>
            <a:pPr marL="0" indent="0">
              <a:buNone/>
            </a:pPr>
            <a:r>
              <a:rPr lang="en-GB" u="sng"/>
              <a:t>Transition to </a:t>
            </a:r>
            <a:r>
              <a:rPr lang="en-GB" u="sng" err="1"/>
              <a:t>Braiswick</a:t>
            </a:r>
            <a:endParaRPr lang="en-GB" u="sng"/>
          </a:p>
          <a:p>
            <a:pPr marL="0" indent="0">
              <a:buNone/>
            </a:pPr>
            <a:r>
              <a:rPr lang="en-GB"/>
              <a:t>School tours</a:t>
            </a:r>
          </a:p>
          <a:p>
            <a:pPr marL="0" indent="0">
              <a:buNone/>
            </a:pPr>
            <a:r>
              <a:rPr lang="en-GB"/>
              <a:t>Liaison between SENCOs </a:t>
            </a:r>
          </a:p>
          <a:p>
            <a:pPr marL="0" indent="0">
              <a:buNone/>
            </a:pPr>
            <a:r>
              <a:rPr lang="en-GB"/>
              <a:t>Paperwork to be forwarded as soon as possible</a:t>
            </a:r>
          </a:p>
          <a:p>
            <a:pPr marL="0" indent="0">
              <a:buNone/>
            </a:pPr>
            <a:r>
              <a:rPr lang="en-GB"/>
              <a:t>Admissions meeting with pastoral team, you the parents and your child</a:t>
            </a:r>
          </a:p>
          <a:p>
            <a:pPr marL="0" indent="0">
              <a:buNone/>
            </a:pPr>
            <a:r>
              <a:rPr lang="en-GB"/>
              <a:t>Child’s One Page Profile</a:t>
            </a:r>
          </a:p>
        </p:txBody>
      </p:sp>
      <p:pic>
        <p:nvPicPr>
          <p:cNvPr id="5" name="Picture 4">
            <a:extLst>
              <a:ext uri="{FF2B5EF4-FFF2-40B4-BE49-F238E27FC236}">
                <a16:creationId xmlns:a16="http://schemas.microsoft.com/office/drawing/2014/main" id="{3B5ADAEF-D43A-4A2D-A020-AA33CD563FF1}"/>
              </a:ext>
            </a:extLst>
          </p:cNvPr>
          <p:cNvPicPr>
            <a:picLocks noChangeAspect="1"/>
          </p:cNvPicPr>
          <p:nvPr/>
        </p:nvPicPr>
        <p:blipFill rotWithShape="1">
          <a:blip r:embed="rId2"/>
          <a:srcRect t="23132" r="3662"/>
          <a:stretch/>
        </p:blipFill>
        <p:spPr>
          <a:xfrm>
            <a:off x="6442326" y="5736345"/>
            <a:ext cx="2353339" cy="938866"/>
          </a:xfrm>
          <a:prstGeom prst="rect">
            <a:avLst/>
          </a:prstGeom>
        </p:spPr>
      </p:pic>
      <p:pic>
        <p:nvPicPr>
          <p:cNvPr id="6" name="Picture 5">
            <a:extLst>
              <a:ext uri="{FF2B5EF4-FFF2-40B4-BE49-F238E27FC236}">
                <a16:creationId xmlns:a16="http://schemas.microsoft.com/office/drawing/2014/main" id="{88DF1EA4-5070-45F7-A217-389D137EA42A}"/>
              </a:ext>
            </a:extLst>
          </p:cNvPr>
          <p:cNvPicPr>
            <a:picLocks noChangeAspect="1"/>
          </p:cNvPicPr>
          <p:nvPr/>
        </p:nvPicPr>
        <p:blipFill>
          <a:blip r:embed="rId3"/>
          <a:stretch>
            <a:fillRect/>
          </a:stretch>
        </p:blipFill>
        <p:spPr>
          <a:xfrm>
            <a:off x="4194664" y="1515939"/>
            <a:ext cx="1562803" cy="1598001"/>
          </a:xfrm>
          <a:prstGeom prst="rect">
            <a:avLst/>
          </a:prstGeom>
        </p:spPr>
      </p:pic>
      <p:pic>
        <p:nvPicPr>
          <p:cNvPr id="8" name="Graphic 7" descr="Circle with right arrow">
            <a:hlinkClick r:id="" action="ppaction://hlinkshowjump?jump=previousslide"/>
            <a:extLst>
              <a:ext uri="{FF2B5EF4-FFF2-40B4-BE49-F238E27FC236}">
                <a16:creationId xmlns:a16="http://schemas.microsoft.com/office/drawing/2014/main" id="{574FE474-784B-4912-9180-64374A789961}"/>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81000" y="6042025"/>
            <a:ext cx="742119" cy="742119"/>
          </a:xfrm>
          <a:prstGeom prst="rect">
            <a:avLst/>
          </a:prstGeom>
        </p:spPr>
      </p:pic>
      <p:pic>
        <p:nvPicPr>
          <p:cNvPr id="9" name="Graphic 8" descr="Circle with right arrow">
            <a:hlinkClick r:id="" action="ppaction://hlinkshowjump?jump=nextslide"/>
            <a:extLst>
              <a:ext uri="{FF2B5EF4-FFF2-40B4-BE49-F238E27FC236}">
                <a16:creationId xmlns:a16="http://schemas.microsoft.com/office/drawing/2014/main" id="{EAA09972-53A6-4EC7-A85D-532089DC78B4}"/>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flipH="1">
            <a:off x="11068881" y="6026841"/>
            <a:ext cx="742119" cy="742119"/>
          </a:xfrm>
          <a:prstGeom prst="rect">
            <a:avLst/>
          </a:prstGeom>
        </p:spPr>
      </p:pic>
      <p:pic>
        <p:nvPicPr>
          <p:cNvPr id="10" name="Picture 9">
            <a:hlinkClick r:id="rId8" action="ppaction://hlinksldjump"/>
            <a:extLst>
              <a:ext uri="{FF2B5EF4-FFF2-40B4-BE49-F238E27FC236}">
                <a16:creationId xmlns:a16="http://schemas.microsoft.com/office/drawing/2014/main" id="{7B294689-9C6A-4561-AD4B-FCEF447760EF}"/>
              </a:ext>
            </a:extLst>
          </p:cNvPr>
          <p:cNvPicPr>
            <a:picLocks noChangeAspect="1"/>
          </p:cNvPicPr>
          <p:nvPr/>
        </p:nvPicPr>
        <p:blipFill>
          <a:blip r:embed="rId9"/>
          <a:stretch>
            <a:fillRect/>
          </a:stretch>
        </p:blipFill>
        <p:spPr>
          <a:xfrm>
            <a:off x="10580037" y="89040"/>
            <a:ext cx="1161389" cy="938866"/>
          </a:xfrm>
          <a:prstGeom prst="rect">
            <a:avLst/>
          </a:prstGeom>
        </p:spPr>
      </p:pic>
      <p:pic>
        <p:nvPicPr>
          <p:cNvPr id="11" name="Graphic 10" descr="Home">
            <a:hlinkClick r:id="rId8" action="ppaction://hlinksldjump"/>
            <a:extLst>
              <a:ext uri="{FF2B5EF4-FFF2-40B4-BE49-F238E27FC236}">
                <a16:creationId xmlns:a16="http://schemas.microsoft.com/office/drawing/2014/main" id="{F0978024-A97C-4696-8F96-232D21157027}"/>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3200196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8D906-83A1-42E9-B3DD-A97641EC62A1}"/>
              </a:ext>
            </a:extLst>
          </p:cNvPr>
          <p:cNvSpPr>
            <a:spLocks noGrp="1"/>
          </p:cNvSpPr>
          <p:nvPr>
            <p:ph type="title"/>
          </p:nvPr>
        </p:nvSpPr>
        <p:spPr/>
        <p:txBody>
          <a:bodyPr/>
          <a:lstStyle/>
          <a:p>
            <a:r>
              <a:rPr lang="en-GB"/>
              <a:t>SEN Teaching </a:t>
            </a:r>
          </a:p>
        </p:txBody>
      </p:sp>
      <p:sp>
        <p:nvSpPr>
          <p:cNvPr id="3" name="Content Placeholder 2">
            <a:extLst>
              <a:ext uri="{FF2B5EF4-FFF2-40B4-BE49-F238E27FC236}">
                <a16:creationId xmlns:a16="http://schemas.microsoft.com/office/drawing/2014/main" id="{F3A62CD3-1138-4E26-B3C8-05597C2DF369}"/>
              </a:ext>
            </a:extLst>
          </p:cNvPr>
          <p:cNvSpPr>
            <a:spLocks noGrp="1"/>
          </p:cNvSpPr>
          <p:nvPr>
            <p:ph idx="1"/>
          </p:nvPr>
        </p:nvSpPr>
        <p:spPr>
          <a:xfrm>
            <a:off x="838200" y="1658827"/>
            <a:ext cx="10515600" cy="4351338"/>
          </a:xfrm>
        </p:spPr>
        <p:txBody>
          <a:bodyPr>
            <a:normAutofit lnSpcReduction="10000"/>
          </a:bodyPr>
          <a:lstStyle/>
          <a:p>
            <a:pPr marL="0" indent="0">
              <a:buNone/>
            </a:pPr>
            <a:r>
              <a:rPr lang="en-GB"/>
              <a:t>Graduated approach </a:t>
            </a:r>
            <a:endParaRPr lang="en-GB" dirty="0"/>
          </a:p>
          <a:p>
            <a:pPr marL="0" indent="0">
              <a:buNone/>
            </a:pPr>
            <a:r>
              <a:rPr lang="en-GB" dirty="0"/>
              <a:t>Assess</a:t>
            </a:r>
            <a:r>
              <a:rPr lang="en-GB"/>
              <a:t>, </a:t>
            </a:r>
            <a:r>
              <a:rPr lang="en-GB" dirty="0"/>
              <a:t>Plan</a:t>
            </a:r>
            <a:r>
              <a:rPr lang="en-GB"/>
              <a:t>, </a:t>
            </a:r>
            <a:r>
              <a:rPr lang="en-GB" dirty="0"/>
              <a:t>Do</a:t>
            </a:r>
            <a:r>
              <a:rPr lang="en-GB"/>
              <a:t>, </a:t>
            </a:r>
            <a:r>
              <a:rPr lang="en-GB" dirty="0"/>
              <a:t>Review</a:t>
            </a:r>
            <a:r>
              <a:rPr lang="en-GB"/>
              <a:t> </a:t>
            </a:r>
          </a:p>
          <a:p>
            <a:pPr marL="0" indent="0">
              <a:buNone/>
            </a:pPr>
            <a:r>
              <a:rPr lang="en-GB"/>
              <a:t>Quality First Teaching </a:t>
            </a:r>
          </a:p>
          <a:p>
            <a:pPr marL="0" indent="0">
              <a:buNone/>
            </a:pPr>
            <a:r>
              <a:rPr lang="en-GB"/>
              <a:t>SEN / Pastoral Support </a:t>
            </a:r>
          </a:p>
          <a:p>
            <a:pPr marL="0" indent="0">
              <a:buNone/>
            </a:pPr>
            <a:r>
              <a:rPr lang="en-GB"/>
              <a:t>EHCP</a:t>
            </a:r>
          </a:p>
          <a:p>
            <a:pPr marL="0" indent="0">
              <a:buNone/>
            </a:pPr>
            <a:r>
              <a:rPr lang="en-GB"/>
              <a:t>Provision which is ‘additional to and different from’ </a:t>
            </a:r>
          </a:p>
          <a:p>
            <a:pPr marL="0" indent="0">
              <a:buNone/>
            </a:pPr>
            <a:r>
              <a:rPr lang="en-GB"/>
              <a:t>Taking account of recommendations from specialist outside agencies </a:t>
            </a:r>
          </a:p>
          <a:p>
            <a:pPr marL="0" indent="0">
              <a:buNone/>
            </a:pPr>
            <a:r>
              <a:rPr lang="en-GB"/>
              <a:t>Relevant research based intervention programmes linked with provision guidance</a:t>
            </a:r>
          </a:p>
        </p:txBody>
      </p:sp>
      <p:pic>
        <p:nvPicPr>
          <p:cNvPr id="6" name="Picture 5">
            <a:extLst>
              <a:ext uri="{FF2B5EF4-FFF2-40B4-BE49-F238E27FC236}">
                <a16:creationId xmlns:a16="http://schemas.microsoft.com/office/drawing/2014/main" id="{CF77F601-72AF-4634-95DA-5A7D5856FE4F}"/>
              </a:ext>
            </a:extLst>
          </p:cNvPr>
          <p:cNvPicPr>
            <a:picLocks noChangeAspect="1"/>
          </p:cNvPicPr>
          <p:nvPr/>
        </p:nvPicPr>
        <p:blipFill rotWithShape="1">
          <a:blip r:embed="rId2"/>
          <a:srcRect l="12525" t="-1290" r="12777"/>
          <a:stretch/>
        </p:blipFill>
        <p:spPr>
          <a:xfrm>
            <a:off x="4765969" y="1025938"/>
            <a:ext cx="2660061" cy="2591342"/>
          </a:xfrm>
          <a:prstGeom prst="rect">
            <a:avLst/>
          </a:prstGeom>
        </p:spPr>
      </p:pic>
      <p:pic>
        <p:nvPicPr>
          <p:cNvPr id="8" name="Picture 7">
            <a:extLst>
              <a:ext uri="{FF2B5EF4-FFF2-40B4-BE49-F238E27FC236}">
                <a16:creationId xmlns:a16="http://schemas.microsoft.com/office/drawing/2014/main" id="{9699B6DD-540E-46D8-8563-B7B682D6DD71}"/>
              </a:ext>
            </a:extLst>
          </p:cNvPr>
          <p:cNvPicPr>
            <a:picLocks noChangeAspect="1"/>
          </p:cNvPicPr>
          <p:nvPr/>
        </p:nvPicPr>
        <p:blipFill rotWithShape="1">
          <a:blip r:embed="rId3"/>
          <a:srcRect l="18528" t="5015" r="13719" b="9899"/>
          <a:stretch/>
        </p:blipFill>
        <p:spPr>
          <a:xfrm>
            <a:off x="8798472" y="1847476"/>
            <a:ext cx="2766074" cy="2605270"/>
          </a:xfrm>
          <a:prstGeom prst="rect">
            <a:avLst/>
          </a:prstGeom>
        </p:spPr>
      </p:pic>
      <p:pic>
        <p:nvPicPr>
          <p:cNvPr id="9" name="Graphic 8" descr="Circle with right arrow">
            <a:hlinkClick r:id="" action="ppaction://hlinkshowjump?jump=previousslide"/>
            <a:extLst>
              <a:ext uri="{FF2B5EF4-FFF2-40B4-BE49-F238E27FC236}">
                <a16:creationId xmlns:a16="http://schemas.microsoft.com/office/drawing/2014/main" id="{55D88B69-D632-4AC4-B041-80C96255B4F6}"/>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81000" y="6042025"/>
            <a:ext cx="742119" cy="742119"/>
          </a:xfrm>
          <a:prstGeom prst="rect">
            <a:avLst/>
          </a:prstGeom>
        </p:spPr>
      </p:pic>
      <p:pic>
        <p:nvPicPr>
          <p:cNvPr id="10" name="Graphic 9" descr="Circle with right arrow">
            <a:hlinkClick r:id="" action="ppaction://hlinkshowjump?jump=nextslide"/>
            <a:extLst>
              <a:ext uri="{FF2B5EF4-FFF2-40B4-BE49-F238E27FC236}">
                <a16:creationId xmlns:a16="http://schemas.microsoft.com/office/drawing/2014/main" id="{D8EA8716-83DB-4475-834A-A1F72505EB3B}"/>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flipH="1">
            <a:off x="11068881" y="6026841"/>
            <a:ext cx="742119" cy="742119"/>
          </a:xfrm>
          <a:prstGeom prst="rect">
            <a:avLst/>
          </a:prstGeom>
        </p:spPr>
      </p:pic>
      <p:pic>
        <p:nvPicPr>
          <p:cNvPr id="11" name="Picture 10">
            <a:hlinkClick r:id="rId8" action="ppaction://hlinksldjump"/>
            <a:extLst>
              <a:ext uri="{FF2B5EF4-FFF2-40B4-BE49-F238E27FC236}">
                <a16:creationId xmlns:a16="http://schemas.microsoft.com/office/drawing/2014/main" id="{2EE0B112-78AE-4A18-82AA-03D64477CABE}"/>
              </a:ext>
            </a:extLst>
          </p:cNvPr>
          <p:cNvPicPr>
            <a:picLocks noChangeAspect="1"/>
          </p:cNvPicPr>
          <p:nvPr/>
        </p:nvPicPr>
        <p:blipFill>
          <a:blip r:embed="rId9"/>
          <a:stretch>
            <a:fillRect/>
          </a:stretch>
        </p:blipFill>
        <p:spPr>
          <a:xfrm>
            <a:off x="10580037" y="89040"/>
            <a:ext cx="1161389" cy="938866"/>
          </a:xfrm>
          <a:prstGeom prst="rect">
            <a:avLst/>
          </a:prstGeom>
        </p:spPr>
      </p:pic>
      <p:pic>
        <p:nvPicPr>
          <p:cNvPr id="12" name="Graphic 11" descr="Home">
            <a:hlinkClick r:id="rId8" action="ppaction://hlinksldjump"/>
            <a:extLst>
              <a:ext uri="{FF2B5EF4-FFF2-40B4-BE49-F238E27FC236}">
                <a16:creationId xmlns:a16="http://schemas.microsoft.com/office/drawing/2014/main" id="{2DE12FB9-8518-43BC-ABD3-2F42919A959D}"/>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3217125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A5E24-592E-492E-A363-E3C702D4E58B}"/>
              </a:ext>
            </a:extLst>
          </p:cNvPr>
          <p:cNvSpPr>
            <a:spLocks noGrp="1"/>
          </p:cNvSpPr>
          <p:nvPr>
            <p:ph type="title"/>
          </p:nvPr>
        </p:nvSpPr>
        <p:spPr/>
        <p:txBody>
          <a:bodyPr/>
          <a:lstStyle/>
          <a:p>
            <a:r>
              <a:rPr lang="en-GB"/>
              <a:t>Additional support </a:t>
            </a:r>
            <a:r>
              <a:rPr lang="en-GB" dirty="0"/>
              <a:t>and Interventions</a:t>
            </a:r>
            <a:endParaRPr lang="en-GB"/>
          </a:p>
        </p:txBody>
      </p:sp>
      <p:graphicFrame>
        <p:nvGraphicFramePr>
          <p:cNvPr id="5" name="Content Placeholder 4">
            <a:extLst>
              <a:ext uri="{FF2B5EF4-FFF2-40B4-BE49-F238E27FC236}">
                <a16:creationId xmlns:a16="http://schemas.microsoft.com/office/drawing/2014/main" id="{8F73A21B-B2A5-4977-90DE-C4B0E7F913D1}"/>
              </a:ext>
            </a:extLst>
          </p:cNvPr>
          <p:cNvGraphicFramePr>
            <a:graphicFrameLocks noGrp="1"/>
          </p:cNvGraphicFramePr>
          <p:nvPr>
            <p:ph idx="1"/>
            <p:extLst>
              <p:ext uri="{D42A27DB-BD31-4B8C-83A1-F6EECF244321}">
                <p14:modId xmlns:p14="http://schemas.microsoft.com/office/powerpoint/2010/main" val="1085820195"/>
              </p:ext>
            </p:extLst>
          </p:nvPr>
        </p:nvGraphicFramePr>
        <p:xfrm>
          <a:off x="838200" y="1825625"/>
          <a:ext cx="10515600" cy="402336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3264814731"/>
                    </a:ext>
                  </a:extLst>
                </a:gridCol>
                <a:gridCol w="2628900">
                  <a:extLst>
                    <a:ext uri="{9D8B030D-6E8A-4147-A177-3AD203B41FA5}">
                      <a16:colId xmlns:a16="http://schemas.microsoft.com/office/drawing/2014/main" val="2851675569"/>
                    </a:ext>
                  </a:extLst>
                </a:gridCol>
                <a:gridCol w="2628900">
                  <a:extLst>
                    <a:ext uri="{9D8B030D-6E8A-4147-A177-3AD203B41FA5}">
                      <a16:colId xmlns:a16="http://schemas.microsoft.com/office/drawing/2014/main" val="3790837100"/>
                    </a:ext>
                  </a:extLst>
                </a:gridCol>
                <a:gridCol w="2628900">
                  <a:extLst>
                    <a:ext uri="{9D8B030D-6E8A-4147-A177-3AD203B41FA5}">
                      <a16:colId xmlns:a16="http://schemas.microsoft.com/office/drawing/2014/main" val="883247046"/>
                    </a:ext>
                  </a:extLst>
                </a:gridCol>
              </a:tblGrid>
              <a:tr h="370840">
                <a:tc>
                  <a:txBody>
                    <a:bodyPr/>
                    <a:lstStyle/>
                    <a:p>
                      <a:pPr algn="ctr"/>
                      <a:r>
                        <a:rPr lang="en-GB" dirty="0"/>
                        <a:t>Forest School</a:t>
                      </a:r>
                    </a:p>
                    <a:p>
                      <a:pPr algn="ctr"/>
                      <a:endParaRPr lang="en-GB" dirty="0"/>
                    </a:p>
                  </a:txBody>
                  <a:tcPr/>
                </a:tc>
                <a:tc>
                  <a:txBody>
                    <a:bodyPr/>
                    <a:lstStyle/>
                    <a:p>
                      <a:pPr algn="ctr"/>
                      <a:r>
                        <a:rPr lang="en-GB" dirty="0"/>
                        <a:t>Speech and Language </a:t>
                      </a:r>
                    </a:p>
                    <a:p>
                      <a:pPr algn="ctr"/>
                      <a:endParaRPr lang="en-GB" dirty="0"/>
                    </a:p>
                    <a:p>
                      <a:pPr algn="ctr"/>
                      <a:endParaRPr lang="en-GB" dirty="0"/>
                    </a:p>
                  </a:txBody>
                  <a:tcPr/>
                </a:tc>
                <a:tc>
                  <a:txBody>
                    <a:bodyPr/>
                    <a:lstStyle/>
                    <a:p>
                      <a:pPr algn="ctr"/>
                      <a:r>
                        <a:rPr lang="en-GB"/>
                        <a:t>Play Therapy/Counselling</a:t>
                      </a:r>
                    </a:p>
                    <a:p>
                      <a:pPr algn="ctr"/>
                      <a:endParaRPr lang="en-GB"/>
                    </a:p>
                  </a:txBody>
                  <a:tcPr/>
                </a:tc>
                <a:tc>
                  <a:txBody>
                    <a:bodyPr/>
                    <a:lstStyle/>
                    <a:p>
                      <a:pPr algn="ctr"/>
                      <a:r>
                        <a:rPr lang="en-GB"/>
                        <a:t>Talk Boost </a:t>
                      </a:r>
                    </a:p>
                    <a:p>
                      <a:pPr algn="ctr"/>
                      <a:endParaRPr lang="en-GB"/>
                    </a:p>
                    <a:p>
                      <a:pPr algn="ctr"/>
                      <a:endParaRPr lang="en-GB"/>
                    </a:p>
                    <a:p>
                      <a:pPr algn="ctr"/>
                      <a:endParaRPr lang="en-GB"/>
                    </a:p>
                    <a:p>
                      <a:pPr algn="ctr"/>
                      <a:endParaRPr lang="en-GB"/>
                    </a:p>
                    <a:p>
                      <a:pPr algn="ctr"/>
                      <a:endParaRPr lang="en-GB"/>
                    </a:p>
                    <a:p>
                      <a:pPr algn="ctr"/>
                      <a:endParaRPr lang="en-GB"/>
                    </a:p>
                  </a:txBody>
                  <a:tcPr/>
                </a:tc>
                <a:extLst>
                  <a:ext uri="{0D108BD9-81ED-4DB2-BD59-A6C34878D82A}">
                    <a16:rowId xmlns:a16="http://schemas.microsoft.com/office/drawing/2014/main" val="1664471814"/>
                  </a:ext>
                </a:extLst>
              </a:tr>
              <a:tr h="370840">
                <a:tc>
                  <a:txBody>
                    <a:bodyPr/>
                    <a:lstStyle/>
                    <a:p>
                      <a:pPr algn="ctr"/>
                      <a:r>
                        <a:rPr lang="en-GB" dirty="0"/>
                        <a:t>1:1 Pastoral support</a:t>
                      </a:r>
                    </a:p>
                    <a:p>
                      <a:pPr algn="ctr"/>
                      <a:endParaRPr lang="en-GB" dirty="0"/>
                    </a:p>
                  </a:txBody>
                  <a:tcPr/>
                </a:tc>
                <a:tc>
                  <a:txBody>
                    <a:bodyPr/>
                    <a:lstStyle/>
                    <a:p>
                      <a:pPr algn="ctr"/>
                      <a:r>
                        <a:rPr lang="en-GB" dirty="0"/>
                        <a:t>The Nest Lunch Club</a:t>
                      </a:r>
                    </a:p>
                    <a:p>
                      <a:pPr algn="ctr"/>
                      <a:endParaRPr lang="en-GB" dirty="0"/>
                    </a:p>
                  </a:txBody>
                  <a:tcPr/>
                </a:tc>
                <a:tc>
                  <a:txBody>
                    <a:bodyPr/>
                    <a:lstStyle/>
                    <a:p>
                      <a:pPr algn="ctr"/>
                      <a:r>
                        <a:rPr lang="en-GB" dirty="0"/>
                        <a:t>Social Groups</a:t>
                      </a:r>
                    </a:p>
                    <a:p>
                      <a:pPr algn="ctr"/>
                      <a:endParaRPr lang="en-GB" dirty="0"/>
                    </a:p>
                  </a:txBody>
                  <a:tcPr/>
                </a:tc>
                <a:tc>
                  <a:txBody>
                    <a:bodyPr/>
                    <a:lstStyle/>
                    <a:p>
                      <a:pPr algn="ctr"/>
                      <a:r>
                        <a:rPr lang="en-GB"/>
                        <a:t>Brain/Sensory Breaks</a:t>
                      </a:r>
                    </a:p>
                    <a:p>
                      <a:pPr algn="ctr"/>
                      <a:endParaRPr lang="en-GB"/>
                    </a:p>
                    <a:p>
                      <a:pPr algn="ctr"/>
                      <a:endParaRPr lang="en-GB"/>
                    </a:p>
                    <a:p>
                      <a:pPr algn="ctr"/>
                      <a:endParaRPr lang="en-GB"/>
                    </a:p>
                    <a:p>
                      <a:pPr algn="ctr"/>
                      <a:endParaRPr lang="en-GB"/>
                    </a:p>
                    <a:p>
                      <a:pPr algn="ctr"/>
                      <a:endParaRPr lang="en-GB"/>
                    </a:p>
                    <a:p>
                      <a:pPr algn="ctr"/>
                      <a:endParaRPr lang="en-GB"/>
                    </a:p>
                  </a:txBody>
                  <a:tcPr/>
                </a:tc>
                <a:extLst>
                  <a:ext uri="{0D108BD9-81ED-4DB2-BD59-A6C34878D82A}">
                    <a16:rowId xmlns:a16="http://schemas.microsoft.com/office/drawing/2014/main" val="2491845695"/>
                  </a:ext>
                </a:extLst>
              </a:tr>
            </a:tbl>
          </a:graphicData>
        </a:graphic>
      </p:graphicFrame>
      <p:pic>
        <p:nvPicPr>
          <p:cNvPr id="3" name="Picture 2">
            <a:extLst>
              <a:ext uri="{FF2B5EF4-FFF2-40B4-BE49-F238E27FC236}">
                <a16:creationId xmlns:a16="http://schemas.microsoft.com/office/drawing/2014/main" id="{86DBE8A1-7EEE-4E6B-AB8C-5C55F389E9C3}"/>
              </a:ext>
            </a:extLst>
          </p:cNvPr>
          <p:cNvPicPr>
            <a:picLocks noChangeAspect="1"/>
          </p:cNvPicPr>
          <p:nvPr/>
        </p:nvPicPr>
        <p:blipFill>
          <a:blip r:embed="rId2"/>
          <a:stretch>
            <a:fillRect/>
          </a:stretch>
        </p:blipFill>
        <p:spPr>
          <a:xfrm>
            <a:off x="9249067" y="2261674"/>
            <a:ext cx="1628060" cy="1451097"/>
          </a:xfrm>
          <a:prstGeom prst="rect">
            <a:avLst/>
          </a:prstGeom>
        </p:spPr>
      </p:pic>
      <p:pic>
        <p:nvPicPr>
          <p:cNvPr id="6" name="Picture 5">
            <a:extLst>
              <a:ext uri="{FF2B5EF4-FFF2-40B4-BE49-F238E27FC236}">
                <a16:creationId xmlns:a16="http://schemas.microsoft.com/office/drawing/2014/main" id="{B8ADA035-76CC-44A0-AD36-3950CCEB4749}"/>
              </a:ext>
            </a:extLst>
          </p:cNvPr>
          <p:cNvPicPr>
            <a:picLocks noChangeAspect="1"/>
          </p:cNvPicPr>
          <p:nvPr/>
        </p:nvPicPr>
        <p:blipFill>
          <a:blip r:embed="rId3"/>
          <a:stretch>
            <a:fillRect/>
          </a:stretch>
        </p:blipFill>
        <p:spPr>
          <a:xfrm>
            <a:off x="9332713" y="4202693"/>
            <a:ext cx="1460769" cy="1460769"/>
          </a:xfrm>
          <a:prstGeom prst="rect">
            <a:avLst/>
          </a:prstGeom>
        </p:spPr>
      </p:pic>
      <p:pic>
        <p:nvPicPr>
          <p:cNvPr id="7" name="Picture 6">
            <a:extLst>
              <a:ext uri="{FF2B5EF4-FFF2-40B4-BE49-F238E27FC236}">
                <a16:creationId xmlns:a16="http://schemas.microsoft.com/office/drawing/2014/main" id="{EC9C4479-C8F7-45C3-A74C-660259951605}"/>
              </a:ext>
            </a:extLst>
          </p:cNvPr>
          <p:cNvPicPr>
            <a:picLocks noChangeAspect="1"/>
          </p:cNvPicPr>
          <p:nvPr/>
        </p:nvPicPr>
        <p:blipFill>
          <a:blip r:embed="rId4"/>
          <a:stretch>
            <a:fillRect/>
          </a:stretch>
        </p:blipFill>
        <p:spPr>
          <a:xfrm>
            <a:off x="6271114" y="2545447"/>
            <a:ext cx="2301052" cy="883553"/>
          </a:xfrm>
          <a:prstGeom prst="rect">
            <a:avLst/>
          </a:prstGeom>
        </p:spPr>
      </p:pic>
      <p:pic>
        <p:nvPicPr>
          <p:cNvPr id="8" name="Picture 7">
            <a:extLst>
              <a:ext uri="{FF2B5EF4-FFF2-40B4-BE49-F238E27FC236}">
                <a16:creationId xmlns:a16="http://schemas.microsoft.com/office/drawing/2014/main" id="{B3B15861-1D73-4DDA-B9C7-E0A2D0E8C826}"/>
              </a:ext>
            </a:extLst>
          </p:cNvPr>
          <p:cNvPicPr>
            <a:picLocks noChangeAspect="1"/>
          </p:cNvPicPr>
          <p:nvPr/>
        </p:nvPicPr>
        <p:blipFill>
          <a:blip r:embed="rId5"/>
          <a:stretch>
            <a:fillRect/>
          </a:stretch>
        </p:blipFill>
        <p:spPr>
          <a:xfrm>
            <a:off x="4251043" y="2177549"/>
            <a:ext cx="1038409" cy="1470314"/>
          </a:xfrm>
          <a:prstGeom prst="rect">
            <a:avLst/>
          </a:prstGeom>
        </p:spPr>
      </p:pic>
      <p:pic>
        <p:nvPicPr>
          <p:cNvPr id="9" name="Picture 8">
            <a:extLst>
              <a:ext uri="{FF2B5EF4-FFF2-40B4-BE49-F238E27FC236}">
                <a16:creationId xmlns:a16="http://schemas.microsoft.com/office/drawing/2014/main" id="{F020BDC6-7B65-4877-8A3D-C0C5CC4F313D}"/>
              </a:ext>
            </a:extLst>
          </p:cNvPr>
          <p:cNvPicPr>
            <a:picLocks noChangeAspect="1"/>
          </p:cNvPicPr>
          <p:nvPr/>
        </p:nvPicPr>
        <p:blipFill>
          <a:blip r:embed="rId6"/>
          <a:stretch>
            <a:fillRect/>
          </a:stretch>
        </p:blipFill>
        <p:spPr>
          <a:xfrm>
            <a:off x="3831906" y="4193148"/>
            <a:ext cx="1876682" cy="1470314"/>
          </a:xfrm>
          <a:prstGeom prst="rect">
            <a:avLst/>
          </a:prstGeom>
        </p:spPr>
      </p:pic>
      <p:pic>
        <p:nvPicPr>
          <p:cNvPr id="11" name="Picture 10">
            <a:extLst>
              <a:ext uri="{FF2B5EF4-FFF2-40B4-BE49-F238E27FC236}">
                <a16:creationId xmlns:a16="http://schemas.microsoft.com/office/drawing/2014/main" id="{2CDB43F0-5522-46EE-8036-91ADECAE04F4}"/>
              </a:ext>
            </a:extLst>
          </p:cNvPr>
          <p:cNvPicPr>
            <a:picLocks noChangeAspect="1"/>
          </p:cNvPicPr>
          <p:nvPr/>
        </p:nvPicPr>
        <p:blipFill>
          <a:blip r:embed="rId7"/>
          <a:stretch>
            <a:fillRect/>
          </a:stretch>
        </p:blipFill>
        <p:spPr>
          <a:xfrm>
            <a:off x="1225500" y="2348738"/>
            <a:ext cx="1680360" cy="1470315"/>
          </a:xfrm>
          <a:prstGeom prst="rect">
            <a:avLst/>
          </a:prstGeom>
        </p:spPr>
      </p:pic>
      <p:pic>
        <p:nvPicPr>
          <p:cNvPr id="12" name="Picture 11">
            <a:extLst>
              <a:ext uri="{FF2B5EF4-FFF2-40B4-BE49-F238E27FC236}">
                <a16:creationId xmlns:a16="http://schemas.microsoft.com/office/drawing/2014/main" id="{EE8843FD-AEC0-4337-A7DF-235C60DB6050}"/>
              </a:ext>
            </a:extLst>
          </p:cNvPr>
          <p:cNvPicPr>
            <a:picLocks noChangeAspect="1"/>
          </p:cNvPicPr>
          <p:nvPr/>
        </p:nvPicPr>
        <p:blipFill>
          <a:blip r:embed="rId8"/>
          <a:stretch>
            <a:fillRect/>
          </a:stretch>
        </p:blipFill>
        <p:spPr>
          <a:xfrm>
            <a:off x="6396288" y="4325038"/>
            <a:ext cx="2050703" cy="1470315"/>
          </a:xfrm>
          <a:prstGeom prst="rect">
            <a:avLst/>
          </a:prstGeom>
        </p:spPr>
      </p:pic>
      <p:pic>
        <p:nvPicPr>
          <p:cNvPr id="13" name="Picture 12">
            <a:extLst>
              <a:ext uri="{FF2B5EF4-FFF2-40B4-BE49-F238E27FC236}">
                <a16:creationId xmlns:a16="http://schemas.microsoft.com/office/drawing/2014/main" id="{519EAE20-A056-4F16-BC91-E58E28E4E4EB}"/>
              </a:ext>
            </a:extLst>
          </p:cNvPr>
          <p:cNvPicPr>
            <a:picLocks noChangeAspect="1"/>
          </p:cNvPicPr>
          <p:nvPr/>
        </p:nvPicPr>
        <p:blipFill>
          <a:blip r:embed="rId9"/>
          <a:stretch>
            <a:fillRect/>
          </a:stretch>
        </p:blipFill>
        <p:spPr>
          <a:xfrm>
            <a:off x="1475869" y="4193148"/>
            <a:ext cx="1470315" cy="1470315"/>
          </a:xfrm>
          <a:prstGeom prst="rect">
            <a:avLst/>
          </a:prstGeom>
        </p:spPr>
      </p:pic>
      <p:pic>
        <p:nvPicPr>
          <p:cNvPr id="15" name="Graphic 14" descr="Circle with right arrow">
            <a:hlinkClick r:id="" action="ppaction://hlinkshowjump?jump=previousslide"/>
            <a:extLst>
              <a:ext uri="{FF2B5EF4-FFF2-40B4-BE49-F238E27FC236}">
                <a16:creationId xmlns:a16="http://schemas.microsoft.com/office/drawing/2014/main" id="{613D9E5A-9F67-4849-AF0D-626AACE99370}"/>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381000" y="6042025"/>
            <a:ext cx="742119" cy="742119"/>
          </a:xfrm>
          <a:prstGeom prst="rect">
            <a:avLst/>
          </a:prstGeom>
        </p:spPr>
      </p:pic>
      <p:pic>
        <p:nvPicPr>
          <p:cNvPr id="16" name="Graphic 15" descr="Circle with right arrow">
            <a:hlinkClick r:id="" action="ppaction://hlinkshowjump?jump=nextslide"/>
            <a:extLst>
              <a:ext uri="{FF2B5EF4-FFF2-40B4-BE49-F238E27FC236}">
                <a16:creationId xmlns:a16="http://schemas.microsoft.com/office/drawing/2014/main" id="{C17D45E8-BF7E-4093-BF38-456EEB7FD4A6}"/>
              </a:ext>
            </a:extLst>
          </p:cNvPr>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flipH="1">
            <a:off x="11068881" y="6026841"/>
            <a:ext cx="742119" cy="742119"/>
          </a:xfrm>
          <a:prstGeom prst="rect">
            <a:avLst/>
          </a:prstGeom>
        </p:spPr>
      </p:pic>
      <p:pic>
        <p:nvPicPr>
          <p:cNvPr id="17" name="Picture 16">
            <a:hlinkClick r:id="rId14" action="ppaction://hlinksldjump"/>
            <a:extLst>
              <a:ext uri="{FF2B5EF4-FFF2-40B4-BE49-F238E27FC236}">
                <a16:creationId xmlns:a16="http://schemas.microsoft.com/office/drawing/2014/main" id="{1848828F-FB07-4A6C-A170-ED5F10DAC39C}"/>
              </a:ext>
            </a:extLst>
          </p:cNvPr>
          <p:cNvPicPr>
            <a:picLocks noChangeAspect="1"/>
          </p:cNvPicPr>
          <p:nvPr/>
        </p:nvPicPr>
        <p:blipFill>
          <a:blip r:embed="rId15"/>
          <a:stretch>
            <a:fillRect/>
          </a:stretch>
        </p:blipFill>
        <p:spPr>
          <a:xfrm>
            <a:off x="10580037" y="89040"/>
            <a:ext cx="1161389" cy="938866"/>
          </a:xfrm>
          <a:prstGeom prst="rect">
            <a:avLst/>
          </a:prstGeom>
        </p:spPr>
      </p:pic>
      <p:pic>
        <p:nvPicPr>
          <p:cNvPr id="18" name="Graphic 17" descr="Home">
            <a:hlinkClick r:id="rId14" action="ppaction://hlinksldjump"/>
            <a:extLst>
              <a:ext uri="{FF2B5EF4-FFF2-40B4-BE49-F238E27FC236}">
                <a16:creationId xmlns:a16="http://schemas.microsoft.com/office/drawing/2014/main" id="{06AAC503-2DEB-4456-8FF1-3EC0EE5A885F}"/>
              </a:ext>
            </a:extLst>
          </p:cNvPr>
          <p:cNvPicPr>
            <a:picLocks noChangeAspect="1"/>
          </p:cNvPicPr>
          <p:nvPr/>
        </p:nvPicPr>
        <p:blipFill>
          <a:blip r:embed="rId16" cstate="hq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2994492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D5B91-3DB5-4B15-9D8E-A05719182B16}"/>
              </a:ext>
            </a:extLst>
          </p:cNvPr>
          <p:cNvSpPr>
            <a:spLocks noGrp="1"/>
          </p:cNvSpPr>
          <p:nvPr>
            <p:ph type="title"/>
          </p:nvPr>
        </p:nvSpPr>
        <p:spPr>
          <a:xfrm>
            <a:off x="838200" y="113990"/>
            <a:ext cx="10515600" cy="1325563"/>
          </a:xfrm>
        </p:spPr>
        <p:txBody>
          <a:bodyPr/>
          <a:lstStyle/>
          <a:p>
            <a:r>
              <a:rPr lang="en-GB" dirty="0"/>
              <a:t>Additional support and Interventions</a:t>
            </a:r>
          </a:p>
        </p:txBody>
      </p:sp>
      <p:graphicFrame>
        <p:nvGraphicFramePr>
          <p:cNvPr id="4" name="Content Placeholder 3">
            <a:extLst>
              <a:ext uri="{FF2B5EF4-FFF2-40B4-BE49-F238E27FC236}">
                <a16:creationId xmlns:a16="http://schemas.microsoft.com/office/drawing/2014/main" id="{04FE87E0-2357-4E14-B185-5B92CCD0AD4E}"/>
              </a:ext>
            </a:extLst>
          </p:cNvPr>
          <p:cNvGraphicFramePr>
            <a:graphicFrameLocks noGrp="1"/>
          </p:cNvGraphicFramePr>
          <p:nvPr>
            <p:ph idx="1"/>
            <p:extLst>
              <p:ext uri="{D42A27DB-BD31-4B8C-83A1-F6EECF244321}">
                <p14:modId xmlns:p14="http://schemas.microsoft.com/office/powerpoint/2010/main" val="2425028350"/>
              </p:ext>
            </p:extLst>
          </p:nvPr>
        </p:nvGraphicFramePr>
        <p:xfrm>
          <a:off x="838200" y="1164871"/>
          <a:ext cx="10510240" cy="5157127"/>
        </p:xfrm>
        <a:graphic>
          <a:graphicData uri="http://schemas.openxmlformats.org/drawingml/2006/table">
            <a:tbl>
              <a:tblPr firstRow="1" bandRow="1">
                <a:tableStyleId>{5940675A-B579-460E-94D1-54222C63F5DA}</a:tableStyleId>
              </a:tblPr>
              <a:tblGrid>
                <a:gridCol w="2627560">
                  <a:extLst>
                    <a:ext uri="{9D8B030D-6E8A-4147-A177-3AD203B41FA5}">
                      <a16:colId xmlns:a16="http://schemas.microsoft.com/office/drawing/2014/main" val="364335002"/>
                    </a:ext>
                  </a:extLst>
                </a:gridCol>
                <a:gridCol w="2627560">
                  <a:extLst>
                    <a:ext uri="{9D8B030D-6E8A-4147-A177-3AD203B41FA5}">
                      <a16:colId xmlns:a16="http://schemas.microsoft.com/office/drawing/2014/main" val="1734825234"/>
                    </a:ext>
                  </a:extLst>
                </a:gridCol>
                <a:gridCol w="2627560">
                  <a:extLst>
                    <a:ext uri="{9D8B030D-6E8A-4147-A177-3AD203B41FA5}">
                      <a16:colId xmlns:a16="http://schemas.microsoft.com/office/drawing/2014/main" val="1822197871"/>
                    </a:ext>
                  </a:extLst>
                </a:gridCol>
                <a:gridCol w="2627560">
                  <a:extLst>
                    <a:ext uri="{9D8B030D-6E8A-4147-A177-3AD203B41FA5}">
                      <a16:colId xmlns:a16="http://schemas.microsoft.com/office/drawing/2014/main" val="1785801554"/>
                    </a:ext>
                  </a:extLst>
                </a:gridCol>
              </a:tblGrid>
              <a:tr h="12660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Lego Therapy</a:t>
                      </a:r>
                    </a:p>
                    <a:p>
                      <a:pPr algn="ctr"/>
                      <a:endParaRPr lang="en-GB" sz="1600" dirty="0"/>
                    </a:p>
                  </a:txBody>
                  <a:tcPr/>
                </a:tc>
                <a:tc>
                  <a:txBody>
                    <a:bodyPr/>
                    <a:lstStyle/>
                    <a:p>
                      <a:pPr algn="ctr"/>
                      <a:r>
                        <a:rPr lang="en-GB" sz="1600" dirty="0"/>
                        <a:t>Zones of Regulation</a:t>
                      </a:r>
                    </a:p>
                    <a:p>
                      <a:pPr algn="ctr"/>
                      <a:endParaRPr lang="en-GB"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Daily Readers</a:t>
                      </a:r>
                    </a:p>
                    <a:p>
                      <a:pPr algn="ctr"/>
                      <a:r>
                        <a:rPr lang="en-GB" sz="1600" dirty="0"/>
                        <a:t>Reading Eggs</a:t>
                      </a:r>
                    </a:p>
                    <a:p>
                      <a:pPr algn="ctr"/>
                      <a:endParaRPr lang="en-GB" sz="1600" dirty="0"/>
                    </a:p>
                  </a:txBody>
                  <a:tcPr/>
                </a:tc>
                <a:tc>
                  <a:txBody>
                    <a:bodyPr/>
                    <a:lstStyle/>
                    <a:p>
                      <a:pPr algn="ctr"/>
                      <a:r>
                        <a:rPr lang="en-GB" sz="1600" dirty="0"/>
                        <a:t>Sensory Spaces</a:t>
                      </a:r>
                    </a:p>
                    <a:p>
                      <a:pPr algn="ctr"/>
                      <a:endParaRPr lang="en-GB" sz="1600" dirty="0"/>
                    </a:p>
                    <a:p>
                      <a:pPr algn="ctr"/>
                      <a:endParaRPr lang="en-GB" sz="1600" dirty="0"/>
                    </a:p>
                    <a:p>
                      <a:pPr algn="ctr"/>
                      <a:endParaRPr lang="en-GB" sz="1600" dirty="0"/>
                    </a:p>
                  </a:txBody>
                  <a:tcPr/>
                </a:tc>
                <a:extLst>
                  <a:ext uri="{0D108BD9-81ED-4DB2-BD59-A6C34878D82A}">
                    <a16:rowId xmlns:a16="http://schemas.microsoft.com/office/drawing/2014/main" val="4045803315"/>
                  </a:ext>
                </a:extLst>
              </a:tr>
              <a:tr h="1025912">
                <a:tc>
                  <a:txBody>
                    <a:bodyPr/>
                    <a:lstStyle/>
                    <a:p>
                      <a:pPr algn="ctr"/>
                      <a:r>
                        <a:rPr lang="en-GB" sz="1600" dirty="0" err="1"/>
                        <a:t>Nessy</a:t>
                      </a:r>
                      <a:endParaRPr lang="en-GB" sz="1600" dirty="0"/>
                    </a:p>
                    <a:p>
                      <a:pPr algn="ctr"/>
                      <a:endParaRPr lang="en-GB" sz="1600" dirty="0"/>
                    </a:p>
                  </a:txBody>
                  <a:tcPr/>
                </a:tc>
                <a:tc>
                  <a:txBody>
                    <a:bodyPr/>
                    <a:lstStyle/>
                    <a:p>
                      <a:pPr algn="ctr"/>
                      <a:r>
                        <a:rPr lang="en-GB" sz="1600" dirty="0"/>
                        <a:t>Parent Workshops</a:t>
                      </a:r>
                    </a:p>
                    <a:p>
                      <a:endParaRPr lang="en-GB" sz="1600" dirty="0"/>
                    </a:p>
                    <a:p>
                      <a:endParaRPr lang="en-GB" sz="1600" dirty="0"/>
                    </a:p>
                  </a:txBody>
                  <a:tcPr/>
                </a:tc>
                <a:tc>
                  <a:txBody>
                    <a:bodyPr/>
                    <a:lstStyle/>
                    <a:p>
                      <a:pPr algn="ctr"/>
                      <a:r>
                        <a:rPr lang="en-GB" sz="1600" dirty="0"/>
                        <a:t>Family Support</a:t>
                      </a:r>
                    </a:p>
                    <a:p>
                      <a:pPr algn="ctr"/>
                      <a:endParaRPr lang="en-GB" sz="1600" dirty="0"/>
                    </a:p>
                    <a:p>
                      <a:pPr algn="ctr"/>
                      <a:endParaRPr lang="en-GB" sz="1600" dirty="0"/>
                    </a:p>
                  </a:txBody>
                  <a:tcPr/>
                </a:tc>
                <a:tc>
                  <a:txBody>
                    <a:bodyPr/>
                    <a:lstStyle/>
                    <a:p>
                      <a:pPr algn="ctr"/>
                      <a:r>
                        <a:rPr lang="en-GB" sz="1600" dirty="0"/>
                        <a:t>Mathletics </a:t>
                      </a:r>
                    </a:p>
                    <a:p>
                      <a:pPr algn="ctr"/>
                      <a:endParaRPr lang="en-GB" sz="1600" dirty="0"/>
                    </a:p>
                    <a:p>
                      <a:pPr algn="ctr"/>
                      <a:endParaRPr lang="en-GB" sz="1600" dirty="0"/>
                    </a:p>
                  </a:txBody>
                  <a:tcPr/>
                </a:tc>
                <a:extLst>
                  <a:ext uri="{0D108BD9-81ED-4DB2-BD59-A6C34878D82A}">
                    <a16:rowId xmlns:a16="http://schemas.microsoft.com/office/drawing/2014/main" val="1714254295"/>
                  </a:ext>
                </a:extLst>
              </a:tr>
              <a:tr h="992459">
                <a:tc>
                  <a:txBody>
                    <a:bodyPr/>
                    <a:lstStyle/>
                    <a:p>
                      <a:pPr algn="ctr"/>
                      <a:r>
                        <a:rPr lang="en-GB" sz="1600" dirty="0" smtClean="0"/>
                        <a:t>Art Therapy </a:t>
                      </a:r>
                    </a:p>
                    <a:p>
                      <a:pPr algn="ctr"/>
                      <a:endParaRPr lang="en-GB" sz="1600" dirty="0" smtClean="0"/>
                    </a:p>
                    <a:p>
                      <a:pPr algn="ctr"/>
                      <a:endParaRPr lang="en-GB" sz="1600" dirty="0" smtClean="0"/>
                    </a:p>
                    <a:p>
                      <a:pPr algn="ctr"/>
                      <a:endParaRPr lang="en-GB" sz="1600" dirty="0" smtClean="0"/>
                    </a:p>
                    <a:p>
                      <a:pPr algn="ctr"/>
                      <a:endParaRPr lang="en-GB" sz="1600" dirty="0"/>
                    </a:p>
                  </a:txBody>
                  <a:tcPr/>
                </a:tc>
                <a:tc>
                  <a:txBody>
                    <a:bodyPr/>
                    <a:lstStyle/>
                    <a:p>
                      <a:pPr algn="ctr"/>
                      <a:r>
                        <a:rPr lang="en-GB" sz="1600" dirty="0" err="1" smtClean="0"/>
                        <a:t>Superflex</a:t>
                      </a:r>
                      <a:r>
                        <a:rPr lang="en-GB" sz="1600" baseline="0" dirty="0" smtClean="0"/>
                        <a:t> </a:t>
                      </a:r>
                      <a:endParaRPr lang="en-GB" sz="1600" dirty="0"/>
                    </a:p>
                  </a:txBody>
                  <a:tcPr/>
                </a:tc>
                <a:tc>
                  <a:txBody>
                    <a:bodyPr/>
                    <a:lstStyle/>
                    <a:p>
                      <a:pPr algn="ctr"/>
                      <a:r>
                        <a:rPr lang="en-GB" sz="1600" dirty="0" smtClean="0"/>
                        <a:t>Time to Talk</a:t>
                      </a:r>
                      <a:endParaRPr lang="en-GB" sz="1600" dirty="0"/>
                    </a:p>
                  </a:txBody>
                  <a:tcPr/>
                </a:tc>
                <a:tc>
                  <a:txBody>
                    <a:bodyPr/>
                    <a:lstStyle/>
                    <a:p>
                      <a:pPr algn="ctr"/>
                      <a:r>
                        <a:rPr lang="en-GB" sz="1600" dirty="0" smtClean="0"/>
                        <a:t>Rapid Phonics Reading Books</a:t>
                      </a:r>
                      <a:endParaRPr lang="en-GB" sz="1600" dirty="0"/>
                    </a:p>
                  </a:txBody>
                  <a:tcPr/>
                </a:tc>
                <a:extLst>
                  <a:ext uri="{0D108BD9-81ED-4DB2-BD59-A6C34878D82A}">
                    <a16:rowId xmlns:a16="http://schemas.microsoft.com/office/drawing/2014/main" val="2271652624"/>
                  </a:ext>
                </a:extLst>
              </a:tr>
              <a:tr h="443404">
                <a:tc>
                  <a:txBody>
                    <a:bodyPr/>
                    <a:lstStyle/>
                    <a:p>
                      <a:pPr algn="ctr"/>
                      <a:r>
                        <a:rPr lang="en-GB" sz="1600" dirty="0" smtClean="0"/>
                        <a:t>Bearing</a:t>
                      </a:r>
                      <a:r>
                        <a:rPr lang="en-GB" sz="1600" baseline="0" dirty="0" smtClean="0"/>
                        <a:t> Away</a:t>
                      </a:r>
                    </a:p>
                    <a:p>
                      <a:pPr algn="ctr"/>
                      <a:endParaRPr lang="en-GB" sz="1600" baseline="0" dirty="0" smtClean="0"/>
                    </a:p>
                    <a:p>
                      <a:pPr algn="ctr"/>
                      <a:endParaRPr lang="en-GB" sz="1600" baseline="0" dirty="0" smtClean="0"/>
                    </a:p>
                    <a:p>
                      <a:pPr algn="ctr"/>
                      <a:endParaRPr lang="en-GB" sz="1600" baseline="0" dirty="0" smtClean="0"/>
                    </a:p>
                    <a:p>
                      <a:pPr algn="ctr"/>
                      <a:endParaRPr lang="en-GB" sz="1600" baseline="0" dirty="0" smtClean="0"/>
                    </a:p>
                    <a:p>
                      <a:pPr algn="ctr"/>
                      <a:endParaRPr lang="en-GB"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smtClean="0"/>
                        <a:t>Dancing Bears</a:t>
                      </a:r>
                    </a:p>
                    <a:p>
                      <a:pPr algn="ctr"/>
                      <a:endParaRPr lang="en-GB"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smtClean="0"/>
                        <a:t>Apples and Pears</a:t>
                      </a:r>
                    </a:p>
                    <a:p>
                      <a:pPr algn="ctr"/>
                      <a:endParaRPr lang="en-GB"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smtClean="0"/>
                        <a:t>Plus</a:t>
                      </a:r>
                      <a:r>
                        <a:rPr lang="en-GB" sz="1600" baseline="0" dirty="0" smtClean="0"/>
                        <a:t> 1 &amp; Power of 2</a:t>
                      </a:r>
                      <a:endParaRPr lang="en-GB" sz="1600" dirty="0" smtClean="0"/>
                    </a:p>
                    <a:p>
                      <a:pPr algn="ctr"/>
                      <a:endParaRPr lang="en-GB" sz="1600" dirty="0"/>
                    </a:p>
                  </a:txBody>
                  <a:tcPr/>
                </a:tc>
                <a:extLst>
                  <a:ext uri="{0D108BD9-81ED-4DB2-BD59-A6C34878D82A}">
                    <a16:rowId xmlns:a16="http://schemas.microsoft.com/office/drawing/2014/main" val="591285734"/>
                  </a:ext>
                </a:extLst>
              </a:tr>
            </a:tbl>
          </a:graphicData>
        </a:graphic>
      </p:graphicFrame>
      <p:pic>
        <p:nvPicPr>
          <p:cNvPr id="3" name="Picture 2">
            <a:extLst>
              <a:ext uri="{FF2B5EF4-FFF2-40B4-BE49-F238E27FC236}">
                <a16:creationId xmlns:a16="http://schemas.microsoft.com/office/drawing/2014/main" id="{552E93BD-14A0-48AF-B0E2-1F972ABBA2B2}"/>
              </a:ext>
            </a:extLst>
          </p:cNvPr>
          <p:cNvPicPr>
            <a:picLocks noChangeAspect="1"/>
          </p:cNvPicPr>
          <p:nvPr/>
        </p:nvPicPr>
        <p:blipFill>
          <a:blip r:embed="rId2"/>
          <a:stretch>
            <a:fillRect/>
          </a:stretch>
        </p:blipFill>
        <p:spPr>
          <a:xfrm>
            <a:off x="4354549" y="1572247"/>
            <a:ext cx="627331" cy="815530"/>
          </a:xfrm>
          <a:prstGeom prst="rect">
            <a:avLst/>
          </a:prstGeom>
        </p:spPr>
      </p:pic>
      <p:pic>
        <p:nvPicPr>
          <p:cNvPr id="5" name="Picture 4">
            <a:extLst>
              <a:ext uri="{FF2B5EF4-FFF2-40B4-BE49-F238E27FC236}">
                <a16:creationId xmlns:a16="http://schemas.microsoft.com/office/drawing/2014/main" id="{90E5B977-04F9-4193-94F4-1485992A7D91}"/>
              </a:ext>
            </a:extLst>
          </p:cNvPr>
          <p:cNvPicPr>
            <a:picLocks noChangeAspect="1"/>
          </p:cNvPicPr>
          <p:nvPr/>
        </p:nvPicPr>
        <p:blipFill>
          <a:blip r:embed="rId3"/>
          <a:stretch>
            <a:fillRect/>
          </a:stretch>
        </p:blipFill>
        <p:spPr>
          <a:xfrm>
            <a:off x="1639898" y="2739218"/>
            <a:ext cx="1189726" cy="594863"/>
          </a:xfrm>
          <a:prstGeom prst="rect">
            <a:avLst/>
          </a:prstGeom>
        </p:spPr>
      </p:pic>
      <p:pic>
        <p:nvPicPr>
          <p:cNvPr id="6" name="Picture 5">
            <a:extLst>
              <a:ext uri="{FF2B5EF4-FFF2-40B4-BE49-F238E27FC236}">
                <a16:creationId xmlns:a16="http://schemas.microsoft.com/office/drawing/2014/main" id="{136E4F55-2647-4BFB-973F-ADE4CC24E458}"/>
              </a:ext>
            </a:extLst>
          </p:cNvPr>
          <p:cNvPicPr>
            <a:picLocks noChangeAspect="1"/>
          </p:cNvPicPr>
          <p:nvPr/>
        </p:nvPicPr>
        <p:blipFill>
          <a:blip r:embed="rId4"/>
          <a:stretch>
            <a:fillRect/>
          </a:stretch>
        </p:blipFill>
        <p:spPr>
          <a:xfrm>
            <a:off x="9663128" y="2760857"/>
            <a:ext cx="562540" cy="562540"/>
          </a:xfrm>
          <a:prstGeom prst="rect">
            <a:avLst/>
          </a:prstGeom>
        </p:spPr>
      </p:pic>
      <p:pic>
        <p:nvPicPr>
          <p:cNvPr id="7" name="Picture 6">
            <a:extLst>
              <a:ext uri="{FF2B5EF4-FFF2-40B4-BE49-F238E27FC236}">
                <a16:creationId xmlns:a16="http://schemas.microsoft.com/office/drawing/2014/main" id="{BDA98861-E629-4F2C-B8A1-FA57B5AB5951}"/>
              </a:ext>
            </a:extLst>
          </p:cNvPr>
          <p:cNvPicPr>
            <a:picLocks noChangeAspect="1"/>
          </p:cNvPicPr>
          <p:nvPr/>
        </p:nvPicPr>
        <p:blipFill>
          <a:blip r:embed="rId5"/>
          <a:stretch>
            <a:fillRect/>
          </a:stretch>
        </p:blipFill>
        <p:spPr>
          <a:xfrm>
            <a:off x="6634065" y="2760857"/>
            <a:ext cx="1435500" cy="551200"/>
          </a:xfrm>
          <a:prstGeom prst="rect">
            <a:avLst/>
          </a:prstGeom>
        </p:spPr>
      </p:pic>
      <p:pic>
        <p:nvPicPr>
          <p:cNvPr id="8" name="Picture 7">
            <a:extLst>
              <a:ext uri="{FF2B5EF4-FFF2-40B4-BE49-F238E27FC236}">
                <a16:creationId xmlns:a16="http://schemas.microsoft.com/office/drawing/2014/main" id="{CF1EAAAD-BCE0-4A30-9EC1-38A9CF1194CF}"/>
              </a:ext>
            </a:extLst>
          </p:cNvPr>
          <p:cNvPicPr>
            <a:picLocks noChangeAspect="1"/>
          </p:cNvPicPr>
          <p:nvPr/>
        </p:nvPicPr>
        <p:blipFill>
          <a:blip r:embed="rId6"/>
          <a:stretch>
            <a:fillRect/>
          </a:stretch>
        </p:blipFill>
        <p:spPr>
          <a:xfrm>
            <a:off x="1475415" y="1484951"/>
            <a:ext cx="1390450" cy="945507"/>
          </a:xfrm>
          <a:prstGeom prst="rect">
            <a:avLst/>
          </a:prstGeom>
        </p:spPr>
      </p:pic>
      <p:pic>
        <p:nvPicPr>
          <p:cNvPr id="9" name="Picture 8">
            <a:extLst>
              <a:ext uri="{FF2B5EF4-FFF2-40B4-BE49-F238E27FC236}">
                <a16:creationId xmlns:a16="http://schemas.microsoft.com/office/drawing/2014/main" id="{5BD67FBC-9D80-4163-A756-2AB5FFD84264}"/>
              </a:ext>
            </a:extLst>
          </p:cNvPr>
          <p:cNvPicPr>
            <a:picLocks noChangeAspect="1"/>
          </p:cNvPicPr>
          <p:nvPr/>
        </p:nvPicPr>
        <p:blipFill>
          <a:blip r:embed="rId7"/>
          <a:stretch>
            <a:fillRect/>
          </a:stretch>
        </p:blipFill>
        <p:spPr>
          <a:xfrm>
            <a:off x="6908065" y="1788917"/>
            <a:ext cx="562993" cy="562993"/>
          </a:xfrm>
          <a:prstGeom prst="rect">
            <a:avLst/>
          </a:prstGeom>
        </p:spPr>
      </p:pic>
      <p:pic>
        <p:nvPicPr>
          <p:cNvPr id="10" name="Picture 9">
            <a:extLst>
              <a:ext uri="{FF2B5EF4-FFF2-40B4-BE49-F238E27FC236}">
                <a16:creationId xmlns:a16="http://schemas.microsoft.com/office/drawing/2014/main" id="{2D238B5F-56A1-41BA-B9EC-75ED6977CF43}"/>
              </a:ext>
            </a:extLst>
          </p:cNvPr>
          <p:cNvPicPr>
            <a:picLocks noChangeAspect="1"/>
          </p:cNvPicPr>
          <p:nvPr/>
        </p:nvPicPr>
        <p:blipFill>
          <a:blip r:embed="rId8"/>
          <a:stretch>
            <a:fillRect/>
          </a:stretch>
        </p:blipFill>
        <p:spPr>
          <a:xfrm>
            <a:off x="3948600" y="2712378"/>
            <a:ext cx="1566489" cy="616969"/>
          </a:xfrm>
          <a:prstGeom prst="rect">
            <a:avLst/>
          </a:prstGeom>
        </p:spPr>
      </p:pic>
      <p:pic>
        <p:nvPicPr>
          <p:cNvPr id="11" name="Picture 10">
            <a:extLst>
              <a:ext uri="{FF2B5EF4-FFF2-40B4-BE49-F238E27FC236}">
                <a16:creationId xmlns:a16="http://schemas.microsoft.com/office/drawing/2014/main" id="{E587A9EE-FD25-4A25-9D30-15D620C97069}"/>
              </a:ext>
            </a:extLst>
          </p:cNvPr>
          <p:cNvPicPr>
            <a:picLocks noChangeAspect="1"/>
          </p:cNvPicPr>
          <p:nvPr/>
        </p:nvPicPr>
        <p:blipFill>
          <a:blip r:embed="rId9"/>
          <a:stretch>
            <a:fillRect/>
          </a:stretch>
        </p:blipFill>
        <p:spPr>
          <a:xfrm>
            <a:off x="9663128" y="1572247"/>
            <a:ext cx="667069" cy="667069"/>
          </a:xfrm>
          <a:prstGeom prst="rect">
            <a:avLst/>
          </a:prstGeom>
        </p:spPr>
      </p:pic>
      <p:pic>
        <p:nvPicPr>
          <p:cNvPr id="14" name="Graphic 13" descr="Circle with right arrow">
            <a:hlinkClick r:id="" action="ppaction://hlinkshowjump?jump=previousslide"/>
            <a:extLst>
              <a:ext uri="{FF2B5EF4-FFF2-40B4-BE49-F238E27FC236}">
                <a16:creationId xmlns:a16="http://schemas.microsoft.com/office/drawing/2014/main" id="{B4315397-BECD-481F-B7FF-8F2C7B2F620E}"/>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381000" y="6042025"/>
            <a:ext cx="742119" cy="742119"/>
          </a:xfrm>
          <a:prstGeom prst="rect">
            <a:avLst/>
          </a:prstGeom>
        </p:spPr>
      </p:pic>
      <p:pic>
        <p:nvPicPr>
          <p:cNvPr id="15" name="Graphic 14" descr="Circle with right arrow">
            <a:hlinkClick r:id="" action="ppaction://hlinkshowjump?jump=nextslide"/>
            <a:extLst>
              <a:ext uri="{FF2B5EF4-FFF2-40B4-BE49-F238E27FC236}">
                <a16:creationId xmlns:a16="http://schemas.microsoft.com/office/drawing/2014/main" id="{219C1E37-CED2-4745-BC61-FC891AAC727D}"/>
              </a:ext>
            </a:extLst>
          </p:cNvPr>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flipH="1">
            <a:off x="11068881" y="6026841"/>
            <a:ext cx="742119" cy="742119"/>
          </a:xfrm>
          <a:prstGeom prst="rect">
            <a:avLst/>
          </a:prstGeom>
        </p:spPr>
      </p:pic>
      <p:pic>
        <p:nvPicPr>
          <p:cNvPr id="16" name="Picture 15">
            <a:hlinkClick r:id="rId14" action="ppaction://hlinksldjump"/>
            <a:extLst>
              <a:ext uri="{FF2B5EF4-FFF2-40B4-BE49-F238E27FC236}">
                <a16:creationId xmlns:a16="http://schemas.microsoft.com/office/drawing/2014/main" id="{77AA6F41-1945-499E-BA36-1A2095DB4AA5}"/>
              </a:ext>
            </a:extLst>
          </p:cNvPr>
          <p:cNvPicPr>
            <a:picLocks noChangeAspect="1"/>
          </p:cNvPicPr>
          <p:nvPr/>
        </p:nvPicPr>
        <p:blipFill>
          <a:blip r:embed="rId15"/>
          <a:stretch>
            <a:fillRect/>
          </a:stretch>
        </p:blipFill>
        <p:spPr>
          <a:xfrm>
            <a:off x="10580037" y="89040"/>
            <a:ext cx="1161389" cy="938866"/>
          </a:xfrm>
          <a:prstGeom prst="rect">
            <a:avLst/>
          </a:prstGeom>
        </p:spPr>
      </p:pic>
      <p:pic>
        <p:nvPicPr>
          <p:cNvPr id="17" name="Graphic 16" descr="Home">
            <a:hlinkClick r:id="rId14" action="ppaction://hlinksldjump"/>
            <a:extLst>
              <a:ext uri="{FF2B5EF4-FFF2-40B4-BE49-F238E27FC236}">
                <a16:creationId xmlns:a16="http://schemas.microsoft.com/office/drawing/2014/main" id="{FE7DCE9A-F9A7-4CE0-8680-6A3A4A42C545}"/>
              </a:ext>
            </a:extLst>
          </p:cNvPr>
          <p:cNvPicPr>
            <a:picLocks noChangeAspect="1"/>
          </p:cNvPicPr>
          <p:nvPr/>
        </p:nvPicPr>
        <p:blipFill>
          <a:blip r:embed="rId16" cstate="hq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10950094" y="960951"/>
            <a:ext cx="398346" cy="398346"/>
          </a:xfrm>
          <a:prstGeom prst="rect">
            <a:avLst/>
          </a:prstGeom>
        </p:spPr>
      </p:pic>
      <p:pic>
        <p:nvPicPr>
          <p:cNvPr id="12" name="Picture 11"/>
          <p:cNvPicPr>
            <a:picLocks noChangeAspect="1"/>
          </p:cNvPicPr>
          <p:nvPr/>
        </p:nvPicPr>
        <p:blipFill>
          <a:blip r:embed="rId18"/>
          <a:stretch>
            <a:fillRect/>
          </a:stretch>
        </p:blipFill>
        <p:spPr>
          <a:xfrm>
            <a:off x="1771612" y="3793773"/>
            <a:ext cx="621097" cy="701610"/>
          </a:xfrm>
          <a:prstGeom prst="rect">
            <a:avLst/>
          </a:prstGeom>
        </p:spPr>
      </p:pic>
      <p:pic>
        <p:nvPicPr>
          <p:cNvPr id="13" name="Picture 12"/>
          <p:cNvPicPr>
            <a:picLocks noChangeAspect="1"/>
          </p:cNvPicPr>
          <p:nvPr/>
        </p:nvPicPr>
        <p:blipFill>
          <a:blip r:embed="rId19"/>
          <a:stretch>
            <a:fillRect/>
          </a:stretch>
        </p:blipFill>
        <p:spPr>
          <a:xfrm>
            <a:off x="4354549" y="3793773"/>
            <a:ext cx="721309" cy="808563"/>
          </a:xfrm>
          <a:prstGeom prst="rect">
            <a:avLst/>
          </a:prstGeom>
        </p:spPr>
      </p:pic>
      <p:pic>
        <p:nvPicPr>
          <p:cNvPr id="19" name="Picture 18"/>
          <p:cNvPicPr>
            <a:picLocks noChangeAspect="1"/>
          </p:cNvPicPr>
          <p:nvPr/>
        </p:nvPicPr>
        <p:blipFill>
          <a:blip r:embed="rId20"/>
          <a:stretch>
            <a:fillRect/>
          </a:stretch>
        </p:blipFill>
        <p:spPr>
          <a:xfrm>
            <a:off x="7037698" y="3738190"/>
            <a:ext cx="645492" cy="891196"/>
          </a:xfrm>
          <a:prstGeom prst="rect">
            <a:avLst/>
          </a:prstGeom>
        </p:spPr>
      </p:pic>
      <p:pic>
        <p:nvPicPr>
          <p:cNvPr id="21" name="Picture 20"/>
          <p:cNvPicPr>
            <a:picLocks noChangeAspect="1"/>
          </p:cNvPicPr>
          <p:nvPr/>
        </p:nvPicPr>
        <p:blipFill>
          <a:blip r:embed="rId21"/>
          <a:stretch>
            <a:fillRect/>
          </a:stretch>
        </p:blipFill>
        <p:spPr>
          <a:xfrm>
            <a:off x="8999034" y="3793774"/>
            <a:ext cx="2161339" cy="606530"/>
          </a:xfrm>
          <a:prstGeom prst="rect">
            <a:avLst/>
          </a:prstGeom>
        </p:spPr>
      </p:pic>
      <p:pic>
        <p:nvPicPr>
          <p:cNvPr id="22" name="Picture 21"/>
          <p:cNvPicPr>
            <a:picLocks noChangeAspect="1"/>
          </p:cNvPicPr>
          <p:nvPr/>
        </p:nvPicPr>
        <p:blipFill>
          <a:blip r:embed="rId22"/>
          <a:stretch>
            <a:fillRect/>
          </a:stretch>
        </p:blipFill>
        <p:spPr>
          <a:xfrm>
            <a:off x="1714228" y="5137163"/>
            <a:ext cx="772493" cy="1103174"/>
          </a:xfrm>
          <a:prstGeom prst="rect">
            <a:avLst/>
          </a:prstGeom>
        </p:spPr>
      </p:pic>
      <p:pic>
        <p:nvPicPr>
          <p:cNvPr id="23" name="Picture 22"/>
          <p:cNvPicPr>
            <a:picLocks noChangeAspect="1"/>
          </p:cNvPicPr>
          <p:nvPr/>
        </p:nvPicPr>
        <p:blipFill>
          <a:blip r:embed="rId23"/>
          <a:stretch>
            <a:fillRect/>
          </a:stretch>
        </p:blipFill>
        <p:spPr>
          <a:xfrm>
            <a:off x="4354549" y="5137163"/>
            <a:ext cx="721309" cy="1041327"/>
          </a:xfrm>
          <a:prstGeom prst="rect">
            <a:avLst/>
          </a:prstGeom>
        </p:spPr>
      </p:pic>
      <p:pic>
        <p:nvPicPr>
          <p:cNvPr id="24" name="Picture 23"/>
          <p:cNvPicPr>
            <a:picLocks noChangeAspect="1"/>
          </p:cNvPicPr>
          <p:nvPr/>
        </p:nvPicPr>
        <p:blipFill>
          <a:blip r:embed="rId24"/>
          <a:stretch>
            <a:fillRect/>
          </a:stretch>
        </p:blipFill>
        <p:spPr>
          <a:xfrm>
            <a:off x="6908065" y="5107702"/>
            <a:ext cx="775125" cy="1117173"/>
          </a:xfrm>
          <a:prstGeom prst="rect">
            <a:avLst/>
          </a:prstGeom>
        </p:spPr>
      </p:pic>
      <p:pic>
        <p:nvPicPr>
          <p:cNvPr id="25" name="Picture 24"/>
          <p:cNvPicPr>
            <a:picLocks noChangeAspect="1"/>
          </p:cNvPicPr>
          <p:nvPr/>
        </p:nvPicPr>
        <p:blipFill>
          <a:blip r:embed="rId25"/>
          <a:stretch>
            <a:fillRect/>
          </a:stretch>
        </p:blipFill>
        <p:spPr>
          <a:xfrm>
            <a:off x="9403484" y="5163234"/>
            <a:ext cx="1186355" cy="1068310"/>
          </a:xfrm>
          <a:prstGeom prst="rect">
            <a:avLst/>
          </a:prstGeom>
        </p:spPr>
      </p:pic>
    </p:spTree>
    <p:extLst>
      <p:ext uri="{BB962C8B-B14F-4D97-AF65-F5344CB8AC3E}">
        <p14:creationId xmlns:p14="http://schemas.microsoft.com/office/powerpoint/2010/main" val="1408047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3239C-8541-4D5A-A7D0-63072ABAAB2D}"/>
              </a:ext>
            </a:extLst>
          </p:cNvPr>
          <p:cNvSpPr>
            <a:spLocks noGrp="1"/>
          </p:cNvSpPr>
          <p:nvPr>
            <p:ph type="title"/>
          </p:nvPr>
        </p:nvSpPr>
        <p:spPr/>
        <p:txBody>
          <a:bodyPr/>
          <a:lstStyle/>
          <a:p>
            <a:r>
              <a:rPr lang="en-GB"/>
              <a:t>Inclusion &amp; Adapting the Curriculum </a:t>
            </a:r>
          </a:p>
        </p:txBody>
      </p:sp>
      <p:sp>
        <p:nvSpPr>
          <p:cNvPr id="3" name="Content Placeholder 2">
            <a:extLst>
              <a:ext uri="{FF2B5EF4-FFF2-40B4-BE49-F238E27FC236}">
                <a16:creationId xmlns:a16="http://schemas.microsoft.com/office/drawing/2014/main" id="{01BCDC96-CF66-4BB2-A6B0-486EEC8FB1B2}"/>
              </a:ext>
            </a:extLst>
          </p:cNvPr>
          <p:cNvSpPr>
            <a:spLocks noGrp="1"/>
          </p:cNvSpPr>
          <p:nvPr>
            <p:ph idx="1"/>
          </p:nvPr>
        </p:nvSpPr>
        <p:spPr/>
        <p:txBody>
          <a:bodyPr/>
          <a:lstStyle/>
          <a:p>
            <a:pPr marL="0" indent="0">
              <a:buNone/>
            </a:pPr>
            <a:r>
              <a:rPr lang="en-GB"/>
              <a:t>Changes</a:t>
            </a:r>
            <a:r>
              <a:rPr lang="en-GB" dirty="0"/>
              <a:t>/</a:t>
            </a:r>
            <a:r>
              <a:rPr lang="en-GB"/>
              <a:t>adaptations to the physical environment </a:t>
            </a:r>
          </a:p>
          <a:p>
            <a:pPr marL="0" indent="0">
              <a:buNone/>
            </a:pPr>
            <a:r>
              <a:rPr lang="en-GB"/>
              <a:t>Use of assistive technology</a:t>
            </a:r>
          </a:p>
          <a:p>
            <a:pPr marL="0" indent="0">
              <a:buNone/>
            </a:pPr>
            <a:r>
              <a:rPr lang="en-GB"/>
              <a:t>Visuals (timetables, now and next etc.)</a:t>
            </a:r>
          </a:p>
          <a:p>
            <a:pPr marL="0" indent="0">
              <a:buNone/>
            </a:pPr>
            <a:r>
              <a:rPr lang="en-GB"/>
              <a:t>Advice taken from external professionals </a:t>
            </a:r>
          </a:p>
          <a:p>
            <a:pPr marL="0" indent="0">
              <a:buNone/>
            </a:pPr>
            <a:r>
              <a:rPr lang="en-GB"/>
              <a:t>Providing specialist resources </a:t>
            </a:r>
          </a:p>
          <a:p>
            <a:pPr marL="0" indent="0">
              <a:buNone/>
            </a:pPr>
            <a:r>
              <a:rPr lang="en-GB"/>
              <a:t>Playtime provision </a:t>
            </a:r>
          </a:p>
          <a:p>
            <a:pPr marL="0" indent="0">
              <a:buNone/>
            </a:pPr>
            <a:r>
              <a:rPr lang="en-GB"/>
              <a:t>Parent/ carer suggestions</a:t>
            </a:r>
          </a:p>
          <a:p>
            <a:pPr marL="0" indent="0">
              <a:buNone/>
            </a:pPr>
            <a:r>
              <a:rPr lang="en-GB"/>
              <a:t>Pupil suggestions </a:t>
            </a:r>
          </a:p>
        </p:txBody>
      </p:sp>
      <p:pic>
        <p:nvPicPr>
          <p:cNvPr id="5" name="Picture 4">
            <a:extLst>
              <a:ext uri="{FF2B5EF4-FFF2-40B4-BE49-F238E27FC236}">
                <a16:creationId xmlns:a16="http://schemas.microsoft.com/office/drawing/2014/main" id="{AA978ACD-7961-4D97-B849-057EA3470BC0}"/>
              </a:ext>
            </a:extLst>
          </p:cNvPr>
          <p:cNvPicPr>
            <a:picLocks noChangeAspect="1"/>
          </p:cNvPicPr>
          <p:nvPr/>
        </p:nvPicPr>
        <p:blipFill>
          <a:blip r:embed="rId2"/>
          <a:stretch>
            <a:fillRect/>
          </a:stretch>
        </p:blipFill>
        <p:spPr>
          <a:xfrm>
            <a:off x="8025684" y="3464675"/>
            <a:ext cx="3715742" cy="2477161"/>
          </a:xfrm>
          <a:prstGeom prst="rect">
            <a:avLst/>
          </a:prstGeom>
        </p:spPr>
      </p:pic>
      <p:pic>
        <p:nvPicPr>
          <p:cNvPr id="6" name="Picture 5">
            <a:extLst>
              <a:ext uri="{FF2B5EF4-FFF2-40B4-BE49-F238E27FC236}">
                <a16:creationId xmlns:a16="http://schemas.microsoft.com/office/drawing/2014/main" id="{3F46FAA1-7D10-4FB7-8917-C21BA2810CA1}"/>
              </a:ext>
            </a:extLst>
          </p:cNvPr>
          <p:cNvPicPr>
            <a:picLocks noChangeAspect="1"/>
          </p:cNvPicPr>
          <p:nvPr/>
        </p:nvPicPr>
        <p:blipFill>
          <a:blip r:embed="rId3"/>
          <a:stretch>
            <a:fillRect/>
          </a:stretch>
        </p:blipFill>
        <p:spPr>
          <a:xfrm>
            <a:off x="8481096" y="1396551"/>
            <a:ext cx="3260330" cy="1699479"/>
          </a:xfrm>
          <a:prstGeom prst="rect">
            <a:avLst/>
          </a:prstGeom>
        </p:spPr>
      </p:pic>
      <p:pic>
        <p:nvPicPr>
          <p:cNvPr id="8" name="Graphic 7" descr="Circle with right arrow">
            <a:hlinkClick r:id="" action="ppaction://hlinkshowjump?jump=previousslide"/>
            <a:extLst>
              <a:ext uri="{FF2B5EF4-FFF2-40B4-BE49-F238E27FC236}">
                <a16:creationId xmlns:a16="http://schemas.microsoft.com/office/drawing/2014/main" id="{9DCE4D8E-1FD1-48F2-94D2-1AA2CB18335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81000" y="6042025"/>
            <a:ext cx="742119" cy="742119"/>
          </a:xfrm>
          <a:prstGeom prst="rect">
            <a:avLst/>
          </a:prstGeom>
        </p:spPr>
      </p:pic>
      <p:pic>
        <p:nvPicPr>
          <p:cNvPr id="9" name="Graphic 8" descr="Circle with right arrow">
            <a:hlinkClick r:id="" action="ppaction://hlinkshowjump?jump=nextslide"/>
            <a:extLst>
              <a:ext uri="{FF2B5EF4-FFF2-40B4-BE49-F238E27FC236}">
                <a16:creationId xmlns:a16="http://schemas.microsoft.com/office/drawing/2014/main" id="{D1052CFD-CAC3-42B1-ABE8-8EFCD9F0E51A}"/>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flipH="1">
            <a:off x="11068881" y="6026841"/>
            <a:ext cx="742119" cy="742119"/>
          </a:xfrm>
          <a:prstGeom prst="rect">
            <a:avLst/>
          </a:prstGeom>
        </p:spPr>
      </p:pic>
      <p:pic>
        <p:nvPicPr>
          <p:cNvPr id="10" name="Picture 9">
            <a:hlinkClick r:id="rId8" action="ppaction://hlinksldjump"/>
            <a:extLst>
              <a:ext uri="{FF2B5EF4-FFF2-40B4-BE49-F238E27FC236}">
                <a16:creationId xmlns:a16="http://schemas.microsoft.com/office/drawing/2014/main" id="{A7EF21CA-C2D3-4051-BE5E-41B563EB703F}"/>
              </a:ext>
            </a:extLst>
          </p:cNvPr>
          <p:cNvPicPr>
            <a:picLocks noChangeAspect="1"/>
          </p:cNvPicPr>
          <p:nvPr/>
        </p:nvPicPr>
        <p:blipFill>
          <a:blip r:embed="rId9"/>
          <a:stretch>
            <a:fillRect/>
          </a:stretch>
        </p:blipFill>
        <p:spPr>
          <a:xfrm>
            <a:off x="10580037" y="89040"/>
            <a:ext cx="1161389" cy="938866"/>
          </a:xfrm>
          <a:prstGeom prst="rect">
            <a:avLst/>
          </a:prstGeom>
        </p:spPr>
      </p:pic>
      <p:pic>
        <p:nvPicPr>
          <p:cNvPr id="11" name="Graphic 10" descr="Home">
            <a:hlinkClick r:id="rId8" action="ppaction://hlinksldjump"/>
            <a:extLst>
              <a:ext uri="{FF2B5EF4-FFF2-40B4-BE49-F238E27FC236}">
                <a16:creationId xmlns:a16="http://schemas.microsoft.com/office/drawing/2014/main" id="{3998E8F9-39A4-4740-9742-E74F7D148151}"/>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393117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2275-3DD8-4722-86E5-2B1BB990A0AD}"/>
              </a:ext>
            </a:extLst>
          </p:cNvPr>
          <p:cNvSpPr>
            <a:spLocks noGrp="1"/>
          </p:cNvSpPr>
          <p:nvPr>
            <p:ph type="title"/>
          </p:nvPr>
        </p:nvSpPr>
        <p:spPr/>
        <p:txBody>
          <a:bodyPr/>
          <a:lstStyle/>
          <a:p>
            <a:r>
              <a:rPr lang="en-GB"/>
              <a:t>SEN Training </a:t>
            </a:r>
          </a:p>
        </p:txBody>
      </p:sp>
      <p:sp>
        <p:nvSpPr>
          <p:cNvPr id="3" name="Content Placeholder 2">
            <a:extLst>
              <a:ext uri="{FF2B5EF4-FFF2-40B4-BE49-F238E27FC236}">
                <a16:creationId xmlns:a16="http://schemas.microsoft.com/office/drawing/2014/main" id="{81F5B962-DA71-4497-95DF-AE80C945A0C4}"/>
              </a:ext>
            </a:extLst>
          </p:cNvPr>
          <p:cNvSpPr>
            <a:spLocks noGrp="1"/>
          </p:cNvSpPr>
          <p:nvPr>
            <p:ph idx="1"/>
          </p:nvPr>
        </p:nvSpPr>
        <p:spPr>
          <a:xfrm>
            <a:off x="838200" y="1690688"/>
            <a:ext cx="10515600" cy="4351338"/>
          </a:xfrm>
        </p:spPr>
        <p:txBody>
          <a:bodyPr vert="horz" lIns="91440" tIns="45720" rIns="91440" bIns="45720" rtlCol="0" anchor="t">
            <a:normAutofit/>
          </a:bodyPr>
          <a:lstStyle/>
          <a:p>
            <a:pPr marL="0" indent="0">
              <a:buNone/>
            </a:pPr>
            <a:r>
              <a:rPr lang="en-GB" dirty="0"/>
              <a:t>Our SEND and Pastoral team hold qualifications in a variety of SEND issues and national qualifications, including National </a:t>
            </a:r>
            <a:r>
              <a:rPr lang="en-GB" dirty="0" smtClean="0"/>
              <a:t>SENCO </a:t>
            </a:r>
            <a:r>
              <a:rPr lang="en-GB" dirty="0"/>
              <a:t>Award, SALT and SEND (MA)</a:t>
            </a:r>
          </a:p>
          <a:p>
            <a:pPr marL="0" indent="0">
              <a:buNone/>
            </a:pPr>
            <a:r>
              <a:rPr lang="en-GB" dirty="0"/>
              <a:t>All school staff have received training relating to SEN </a:t>
            </a:r>
          </a:p>
          <a:p>
            <a:pPr marL="0" indent="0">
              <a:buNone/>
            </a:pPr>
            <a:r>
              <a:rPr lang="en-GB" dirty="0"/>
              <a:t>All staff receive specialist training when required and available</a:t>
            </a:r>
          </a:p>
          <a:p>
            <a:pPr marL="0" indent="0">
              <a:buNone/>
            </a:pPr>
            <a:r>
              <a:rPr lang="en-GB" dirty="0"/>
              <a:t>Our staff regularly attend a variety of training programmes organised by the local authority or relevant professionals</a:t>
            </a:r>
          </a:p>
        </p:txBody>
      </p:sp>
      <p:pic>
        <p:nvPicPr>
          <p:cNvPr id="5" name="Picture 4">
            <a:extLst>
              <a:ext uri="{FF2B5EF4-FFF2-40B4-BE49-F238E27FC236}">
                <a16:creationId xmlns:a16="http://schemas.microsoft.com/office/drawing/2014/main" id="{52C60225-9AF3-4DFF-A7AB-0BC8F7439E4C}"/>
              </a:ext>
            </a:extLst>
          </p:cNvPr>
          <p:cNvPicPr>
            <a:picLocks noChangeAspect="1"/>
          </p:cNvPicPr>
          <p:nvPr/>
        </p:nvPicPr>
        <p:blipFill>
          <a:blip r:embed="rId2"/>
          <a:stretch>
            <a:fillRect/>
          </a:stretch>
        </p:blipFill>
        <p:spPr>
          <a:xfrm>
            <a:off x="7765366" y="4524976"/>
            <a:ext cx="2996419" cy="2243984"/>
          </a:xfrm>
          <a:prstGeom prst="rect">
            <a:avLst/>
          </a:prstGeom>
        </p:spPr>
      </p:pic>
      <p:pic>
        <p:nvPicPr>
          <p:cNvPr id="6" name="Picture 5">
            <a:extLst>
              <a:ext uri="{FF2B5EF4-FFF2-40B4-BE49-F238E27FC236}">
                <a16:creationId xmlns:a16="http://schemas.microsoft.com/office/drawing/2014/main" id="{DDF1333C-12FB-4C71-87AE-F7B8026A40C1}"/>
              </a:ext>
            </a:extLst>
          </p:cNvPr>
          <p:cNvPicPr>
            <a:picLocks noChangeAspect="1"/>
          </p:cNvPicPr>
          <p:nvPr/>
        </p:nvPicPr>
        <p:blipFill>
          <a:blip r:embed="rId3"/>
          <a:stretch>
            <a:fillRect/>
          </a:stretch>
        </p:blipFill>
        <p:spPr>
          <a:xfrm>
            <a:off x="10145988" y="2649002"/>
            <a:ext cx="1595438" cy="1095024"/>
          </a:xfrm>
          <a:prstGeom prst="rect">
            <a:avLst/>
          </a:prstGeom>
        </p:spPr>
      </p:pic>
      <p:pic>
        <p:nvPicPr>
          <p:cNvPr id="8" name="Graphic 7" descr="Circle with right arrow">
            <a:hlinkClick r:id="" action="ppaction://hlinkshowjump?jump=previousslide"/>
            <a:extLst>
              <a:ext uri="{FF2B5EF4-FFF2-40B4-BE49-F238E27FC236}">
                <a16:creationId xmlns:a16="http://schemas.microsoft.com/office/drawing/2014/main" id="{963A7845-F510-4D49-9292-5A2D33BEBBA9}"/>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81000" y="6042025"/>
            <a:ext cx="742119" cy="742119"/>
          </a:xfrm>
          <a:prstGeom prst="rect">
            <a:avLst/>
          </a:prstGeom>
        </p:spPr>
      </p:pic>
      <p:pic>
        <p:nvPicPr>
          <p:cNvPr id="9" name="Graphic 8" descr="Circle with right arrow">
            <a:hlinkClick r:id="" action="ppaction://hlinkshowjump?jump=nextslide"/>
            <a:extLst>
              <a:ext uri="{FF2B5EF4-FFF2-40B4-BE49-F238E27FC236}">
                <a16:creationId xmlns:a16="http://schemas.microsoft.com/office/drawing/2014/main" id="{9289880A-752D-4B49-ADEF-C2D9583CF66F}"/>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flipH="1">
            <a:off x="11068881" y="6026841"/>
            <a:ext cx="742119" cy="742119"/>
          </a:xfrm>
          <a:prstGeom prst="rect">
            <a:avLst/>
          </a:prstGeom>
        </p:spPr>
      </p:pic>
      <p:pic>
        <p:nvPicPr>
          <p:cNvPr id="13" name="Picture 12">
            <a:hlinkClick r:id="rId8" action="ppaction://hlinksldjump"/>
            <a:extLst>
              <a:ext uri="{FF2B5EF4-FFF2-40B4-BE49-F238E27FC236}">
                <a16:creationId xmlns:a16="http://schemas.microsoft.com/office/drawing/2014/main" id="{E90BB9E3-0B6E-49EF-AE70-DCFAA4D7EE71}"/>
              </a:ext>
            </a:extLst>
          </p:cNvPr>
          <p:cNvPicPr>
            <a:picLocks noChangeAspect="1"/>
          </p:cNvPicPr>
          <p:nvPr/>
        </p:nvPicPr>
        <p:blipFill>
          <a:blip r:embed="rId9"/>
          <a:stretch>
            <a:fillRect/>
          </a:stretch>
        </p:blipFill>
        <p:spPr>
          <a:xfrm>
            <a:off x="10580037" y="89040"/>
            <a:ext cx="1161389" cy="938866"/>
          </a:xfrm>
          <a:prstGeom prst="rect">
            <a:avLst/>
          </a:prstGeom>
        </p:spPr>
      </p:pic>
      <p:pic>
        <p:nvPicPr>
          <p:cNvPr id="14" name="Graphic 13" descr="Home">
            <a:hlinkClick r:id="rId8" action="ppaction://hlinksldjump"/>
            <a:extLst>
              <a:ext uri="{FF2B5EF4-FFF2-40B4-BE49-F238E27FC236}">
                <a16:creationId xmlns:a16="http://schemas.microsoft.com/office/drawing/2014/main" id="{FD952CEA-546B-4448-A8AD-1B2A2ED65E4B}"/>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1219801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2607A-1F81-4CC8-9F2D-D794FF6432FD}"/>
              </a:ext>
            </a:extLst>
          </p:cNvPr>
          <p:cNvSpPr>
            <a:spLocks noGrp="1"/>
          </p:cNvSpPr>
          <p:nvPr>
            <p:ph type="title"/>
          </p:nvPr>
        </p:nvSpPr>
        <p:spPr/>
        <p:txBody>
          <a:bodyPr/>
          <a:lstStyle/>
          <a:p>
            <a:r>
              <a:rPr lang="en-GB"/>
              <a:t>Working with External Agencies</a:t>
            </a:r>
          </a:p>
        </p:txBody>
      </p:sp>
      <p:pic>
        <p:nvPicPr>
          <p:cNvPr id="4" name="Picture 3">
            <a:hlinkClick r:id="rId2" action="ppaction://hlinksldjump"/>
            <a:extLst>
              <a:ext uri="{FF2B5EF4-FFF2-40B4-BE49-F238E27FC236}">
                <a16:creationId xmlns:a16="http://schemas.microsoft.com/office/drawing/2014/main" id="{7EEEB34B-D60D-4032-AA7D-9986CBA3C324}"/>
              </a:ext>
            </a:extLst>
          </p:cNvPr>
          <p:cNvPicPr>
            <a:picLocks noChangeAspect="1"/>
          </p:cNvPicPr>
          <p:nvPr/>
        </p:nvPicPr>
        <p:blipFill>
          <a:blip r:embed="rId3"/>
          <a:stretch>
            <a:fillRect/>
          </a:stretch>
        </p:blipFill>
        <p:spPr>
          <a:xfrm>
            <a:off x="10580037" y="89040"/>
            <a:ext cx="1161389" cy="938866"/>
          </a:xfrm>
          <a:prstGeom prst="rect">
            <a:avLst/>
          </a:prstGeom>
        </p:spPr>
      </p:pic>
      <p:sp>
        <p:nvSpPr>
          <p:cNvPr id="5" name="Content Placeholder 2">
            <a:extLst>
              <a:ext uri="{FF2B5EF4-FFF2-40B4-BE49-F238E27FC236}">
                <a16:creationId xmlns:a16="http://schemas.microsoft.com/office/drawing/2014/main" id="{D82382EE-52F5-4220-8EE2-DFF447354273}"/>
              </a:ext>
            </a:extLst>
          </p:cNvPr>
          <p:cNvSpPr>
            <a:spLocks noGrp="1"/>
          </p:cNvSpPr>
          <p:nvPr>
            <p:ph idx="1"/>
          </p:nvPr>
        </p:nvSpPr>
        <p:spPr>
          <a:xfrm>
            <a:off x="838200" y="2689969"/>
            <a:ext cx="10515600" cy="3354250"/>
          </a:xfrm>
        </p:spPr>
        <p:txBody>
          <a:bodyPr numCol="2">
            <a:normAutofit/>
          </a:bodyPr>
          <a:lstStyle/>
          <a:p>
            <a:pPr marL="0" indent="0">
              <a:buNone/>
            </a:pPr>
            <a:r>
              <a:rPr lang="en-GB"/>
              <a:t>Educational Psychologist</a:t>
            </a:r>
          </a:p>
          <a:p>
            <a:pPr marL="0" indent="0">
              <a:buNone/>
            </a:pPr>
            <a:r>
              <a:rPr lang="en-GB"/>
              <a:t>Speech and Language Therapist </a:t>
            </a:r>
          </a:p>
          <a:p>
            <a:pPr marL="0" indent="0">
              <a:buNone/>
            </a:pPr>
            <a:r>
              <a:rPr lang="en-GB"/>
              <a:t>Occupational Therapist</a:t>
            </a:r>
          </a:p>
          <a:p>
            <a:pPr marL="0" indent="0">
              <a:buNone/>
            </a:pPr>
            <a:r>
              <a:rPr lang="en-GB"/>
              <a:t>Physiotherapist advice </a:t>
            </a:r>
          </a:p>
          <a:p>
            <a:pPr marL="0" indent="0">
              <a:buNone/>
            </a:pPr>
            <a:r>
              <a:rPr lang="en-GB"/>
              <a:t>Emotional and Well-being Mental </a:t>
            </a:r>
          </a:p>
          <a:p>
            <a:pPr marL="0" indent="0">
              <a:buNone/>
            </a:pPr>
            <a:r>
              <a:rPr lang="en-GB"/>
              <a:t>Health Service (EWMHS)</a:t>
            </a:r>
          </a:p>
          <a:p>
            <a:pPr marL="0" indent="0">
              <a:buNone/>
            </a:pPr>
            <a:r>
              <a:rPr lang="en-GB"/>
              <a:t>Play Therapist / Counselling</a:t>
            </a:r>
          </a:p>
          <a:p>
            <a:pPr marL="0" indent="0">
              <a:buNone/>
            </a:pPr>
            <a:r>
              <a:rPr lang="en-GB"/>
              <a:t>Family Support </a:t>
            </a:r>
          </a:p>
          <a:p>
            <a:pPr marL="0" indent="0">
              <a:buNone/>
            </a:pPr>
            <a:r>
              <a:rPr lang="en-GB"/>
              <a:t>Social Care Teams and Family Solutions</a:t>
            </a:r>
          </a:p>
          <a:p>
            <a:pPr marL="0" indent="0">
              <a:buNone/>
            </a:pPr>
            <a:r>
              <a:rPr lang="en-GB"/>
              <a:t>SENCO update meetings and specific training </a:t>
            </a:r>
          </a:p>
          <a:p>
            <a:pPr marL="0" indent="0">
              <a:buNone/>
            </a:pPr>
            <a:r>
              <a:rPr lang="en-GB"/>
              <a:t>Health Visitor and School Nurse</a:t>
            </a:r>
          </a:p>
        </p:txBody>
      </p:sp>
      <p:sp>
        <p:nvSpPr>
          <p:cNvPr id="6" name="TextBox 5">
            <a:extLst>
              <a:ext uri="{FF2B5EF4-FFF2-40B4-BE49-F238E27FC236}">
                <a16:creationId xmlns:a16="http://schemas.microsoft.com/office/drawing/2014/main" id="{3508F9A1-B02E-494E-BA7E-08A60B5B068E}"/>
              </a:ext>
            </a:extLst>
          </p:cNvPr>
          <p:cNvSpPr txBox="1"/>
          <p:nvPr/>
        </p:nvSpPr>
        <p:spPr>
          <a:xfrm>
            <a:off x="838200" y="1889750"/>
            <a:ext cx="10963579" cy="800219"/>
          </a:xfrm>
          <a:prstGeom prst="rect">
            <a:avLst/>
          </a:prstGeom>
          <a:noFill/>
        </p:spPr>
        <p:txBody>
          <a:bodyPr wrap="none" rtlCol="0">
            <a:spAutoFit/>
          </a:bodyPr>
          <a:lstStyle/>
          <a:p>
            <a:r>
              <a:rPr lang="en-GB" sz="2800"/>
              <a:t>In addition, staff can access support from the following external agencies: </a:t>
            </a:r>
          </a:p>
          <a:p>
            <a:endParaRPr lang="en-GB"/>
          </a:p>
        </p:txBody>
      </p:sp>
      <p:pic>
        <p:nvPicPr>
          <p:cNvPr id="3" name="Picture 2">
            <a:extLst>
              <a:ext uri="{FF2B5EF4-FFF2-40B4-BE49-F238E27FC236}">
                <a16:creationId xmlns:a16="http://schemas.microsoft.com/office/drawing/2014/main" id="{76BCA3DC-7143-44A9-9D1A-2A7D1E7B99E8}"/>
              </a:ext>
            </a:extLst>
          </p:cNvPr>
          <p:cNvPicPr>
            <a:picLocks noChangeAspect="1"/>
          </p:cNvPicPr>
          <p:nvPr/>
        </p:nvPicPr>
        <p:blipFill>
          <a:blip r:embed="rId4"/>
          <a:stretch>
            <a:fillRect/>
          </a:stretch>
        </p:blipFill>
        <p:spPr>
          <a:xfrm>
            <a:off x="8341630" y="257443"/>
            <a:ext cx="1568545" cy="1632307"/>
          </a:xfrm>
          <a:prstGeom prst="rect">
            <a:avLst/>
          </a:prstGeom>
        </p:spPr>
      </p:pic>
      <p:pic>
        <p:nvPicPr>
          <p:cNvPr id="8" name="Graphic 7" descr="Circle with right arrow">
            <a:hlinkClick r:id="" action="ppaction://hlinkshowjump?jump=previousslide"/>
            <a:extLst>
              <a:ext uri="{FF2B5EF4-FFF2-40B4-BE49-F238E27FC236}">
                <a16:creationId xmlns:a16="http://schemas.microsoft.com/office/drawing/2014/main" id="{87C7793E-31B8-40D6-AD7B-4F8B0BC3A90D}"/>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381000" y="6042025"/>
            <a:ext cx="742119" cy="742119"/>
          </a:xfrm>
          <a:prstGeom prst="rect">
            <a:avLst/>
          </a:prstGeom>
        </p:spPr>
      </p:pic>
      <p:pic>
        <p:nvPicPr>
          <p:cNvPr id="9" name="Graphic 8" descr="Circle with right arrow">
            <a:hlinkClick r:id="" action="ppaction://hlinkshowjump?jump=nextslide"/>
            <a:extLst>
              <a:ext uri="{FF2B5EF4-FFF2-40B4-BE49-F238E27FC236}">
                <a16:creationId xmlns:a16="http://schemas.microsoft.com/office/drawing/2014/main" id="{C3952A1B-B962-4327-A334-9E33FFF14EF1}"/>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flipH="1">
            <a:off x="11068881" y="6026841"/>
            <a:ext cx="742119" cy="742119"/>
          </a:xfrm>
          <a:prstGeom prst="rect">
            <a:avLst/>
          </a:prstGeom>
        </p:spPr>
      </p:pic>
      <p:pic>
        <p:nvPicPr>
          <p:cNvPr id="10" name="Graphic 9" descr="Home">
            <a:hlinkClick r:id="rId2" action="ppaction://hlinksldjump"/>
            <a:extLst>
              <a:ext uri="{FF2B5EF4-FFF2-40B4-BE49-F238E27FC236}">
                <a16:creationId xmlns:a16="http://schemas.microsoft.com/office/drawing/2014/main" id="{99E15805-7191-4B4A-8A54-9E6F3266D936}"/>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10950094" y="960951"/>
            <a:ext cx="398346" cy="398346"/>
          </a:xfrm>
          <a:prstGeom prst="rect">
            <a:avLst/>
          </a:prstGeom>
        </p:spPr>
      </p:pic>
    </p:spTree>
    <p:extLst>
      <p:ext uri="{BB962C8B-B14F-4D97-AF65-F5344CB8AC3E}">
        <p14:creationId xmlns:p14="http://schemas.microsoft.com/office/powerpoint/2010/main" val="3776502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5ED3B-0240-437D-982B-6E8CCE6B6C06}"/>
              </a:ext>
            </a:extLst>
          </p:cNvPr>
          <p:cNvSpPr>
            <a:spLocks noGrp="1"/>
          </p:cNvSpPr>
          <p:nvPr>
            <p:ph type="title"/>
          </p:nvPr>
        </p:nvSpPr>
        <p:spPr/>
        <p:txBody>
          <a:bodyPr/>
          <a:lstStyle/>
          <a:p>
            <a:r>
              <a:rPr lang="en-GB"/>
              <a:t>SEND Policies </a:t>
            </a:r>
          </a:p>
        </p:txBody>
      </p:sp>
      <p:sp>
        <p:nvSpPr>
          <p:cNvPr id="3" name="Content Placeholder 2">
            <a:extLst>
              <a:ext uri="{FF2B5EF4-FFF2-40B4-BE49-F238E27FC236}">
                <a16:creationId xmlns:a16="http://schemas.microsoft.com/office/drawing/2014/main" id="{F1E1FEE7-7FDD-473B-B4B8-3AAF4778DEF5}"/>
              </a:ext>
            </a:extLst>
          </p:cNvPr>
          <p:cNvSpPr>
            <a:spLocks noGrp="1"/>
          </p:cNvSpPr>
          <p:nvPr>
            <p:ph idx="1"/>
          </p:nvPr>
        </p:nvSpPr>
        <p:spPr>
          <a:xfrm>
            <a:off x="934734" y="1701453"/>
            <a:ext cx="10322531" cy="3319224"/>
          </a:xfrm>
        </p:spPr>
        <p:txBody>
          <a:bodyPr numCol="2">
            <a:normAutofit/>
          </a:bodyPr>
          <a:lstStyle/>
          <a:p>
            <a:pPr marL="0" indent="0">
              <a:buNone/>
            </a:pPr>
            <a:r>
              <a:rPr lang="en-GB">
                <a:hlinkClick r:id="rId2"/>
              </a:rPr>
              <a:t>SEND Report</a:t>
            </a:r>
            <a:endParaRPr lang="en-GB">
              <a:hlinkClick r:id="rId3"/>
            </a:endParaRPr>
          </a:p>
          <a:p>
            <a:pPr marL="0" indent="0">
              <a:buNone/>
            </a:pPr>
            <a:endParaRPr lang="en-GB">
              <a:hlinkClick r:id="rId3"/>
            </a:endParaRPr>
          </a:p>
          <a:p>
            <a:pPr marL="0" indent="0">
              <a:buNone/>
            </a:pPr>
            <a:r>
              <a:rPr lang="en-GB">
                <a:hlinkClick r:id="rId3"/>
              </a:rPr>
              <a:t>Disability Discrimination Policy</a:t>
            </a:r>
            <a:endParaRPr lang="en-GB"/>
          </a:p>
          <a:p>
            <a:pPr marL="0" indent="0">
              <a:buNone/>
            </a:pPr>
            <a:endParaRPr lang="en-GB"/>
          </a:p>
          <a:p>
            <a:pPr marL="0" indent="0">
              <a:buNone/>
            </a:pPr>
            <a:r>
              <a:rPr lang="en-GB">
                <a:hlinkClick r:id="rId4"/>
              </a:rPr>
              <a:t>Inclusion Policy</a:t>
            </a:r>
            <a:endParaRPr lang="en-GB"/>
          </a:p>
          <a:p>
            <a:pPr marL="0" indent="0">
              <a:buNone/>
            </a:pPr>
            <a:endParaRPr lang="en-GB"/>
          </a:p>
          <a:p>
            <a:pPr marL="0" indent="0">
              <a:buNone/>
            </a:pPr>
            <a:r>
              <a:rPr lang="en-GB">
                <a:hlinkClick r:id="rId5"/>
              </a:rPr>
              <a:t>Intimate Care Policy</a:t>
            </a:r>
            <a:endParaRPr lang="en-GB"/>
          </a:p>
          <a:p>
            <a:pPr marL="0" indent="0">
              <a:buNone/>
            </a:pPr>
            <a:endParaRPr lang="en-GB"/>
          </a:p>
          <a:p>
            <a:pPr marL="0" indent="0">
              <a:buNone/>
            </a:pPr>
            <a:r>
              <a:rPr lang="en-GB">
                <a:hlinkClick r:id="rId6"/>
              </a:rPr>
              <a:t>Transition Policy</a:t>
            </a:r>
            <a:endParaRPr lang="en-GB"/>
          </a:p>
          <a:p>
            <a:pPr marL="0" indent="0">
              <a:buNone/>
            </a:pPr>
            <a:endParaRPr lang="en-GB"/>
          </a:p>
          <a:p>
            <a:pPr marL="0" indent="0">
              <a:buNone/>
            </a:pPr>
            <a:r>
              <a:rPr lang="en-GB">
                <a:hlinkClick r:id="rId7"/>
              </a:rPr>
              <a:t>Managing Medicines Policy</a:t>
            </a:r>
            <a:endParaRPr lang="en-GB"/>
          </a:p>
        </p:txBody>
      </p:sp>
      <p:pic>
        <p:nvPicPr>
          <p:cNvPr id="4" name="Picture 3">
            <a:hlinkClick r:id="rId8" action="ppaction://hlinksldjump"/>
            <a:extLst>
              <a:ext uri="{FF2B5EF4-FFF2-40B4-BE49-F238E27FC236}">
                <a16:creationId xmlns:a16="http://schemas.microsoft.com/office/drawing/2014/main" id="{DD5B9C31-B670-4CC5-A035-966F0570CCBA}"/>
              </a:ext>
            </a:extLst>
          </p:cNvPr>
          <p:cNvPicPr>
            <a:picLocks noChangeAspect="1"/>
          </p:cNvPicPr>
          <p:nvPr/>
        </p:nvPicPr>
        <p:blipFill>
          <a:blip r:embed="rId9"/>
          <a:stretch>
            <a:fillRect/>
          </a:stretch>
        </p:blipFill>
        <p:spPr>
          <a:xfrm>
            <a:off x="10580037" y="89040"/>
            <a:ext cx="1161389" cy="938866"/>
          </a:xfrm>
          <a:prstGeom prst="rect">
            <a:avLst/>
          </a:prstGeom>
        </p:spPr>
      </p:pic>
      <p:sp>
        <p:nvSpPr>
          <p:cNvPr id="5" name="TextBox 4">
            <a:extLst>
              <a:ext uri="{FF2B5EF4-FFF2-40B4-BE49-F238E27FC236}">
                <a16:creationId xmlns:a16="http://schemas.microsoft.com/office/drawing/2014/main" id="{56638D72-EE02-489D-9FB5-5AC4AE3EDCA6}"/>
              </a:ext>
            </a:extLst>
          </p:cNvPr>
          <p:cNvSpPr txBox="1"/>
          <p:nvPr/>
        </p:nvSpPr>
        <p:spPr>
          <a:xfrm>
            <a:off x="934734" y="4635828"/>
            <a:ext cx="4342022" cy="523220"/>
          </a:xfrm>
          <a:prstGeom prst="rect">
            <a:avLst/>
          </a:prstGeom>
          <a:noFill/>
        </p:spPr>
        <p:txBody>
          <a:bodyPr wrap="none" rtlCol="0">
            <a:spAutoFit/>
          </a:bodyPr>
          <a:lstStyle/>
          <a:p>
            <a:r>
              <a:rPr lang="en-GB" sz="2800">
                <a:hlinkClick r:id="rId10"/>
              </a:rPr>
              <a:t>See full list of school polices</a:t>
            </a:r>
            <a:endParaRPr lang="en-GB" sz="2800"/>
          </a:p>
        </p:txBody>
      </p:sp>
      <p:pic>
        <p:nvPicPr>
          <p:cNvPr id="2050" name="Picture 2" descr="Free Special Needs Cliparts, Download Free Clip Art, Free Clip Art on  Clipart Library">
            <a:extLst>
              <a:ext uri="{FF2B5EF4-FFF2-40B4-BE49-F238E27FC236}">
                <a16:creationId xmlns:a16="http://schemas.microsoft.com/office/drawing/2014/main" id="{0737F519-AB1A-4545-AB77-B77A110C3D9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8166" r="347" b="17539"/>
          <a:stretch/>
        </p:blipFill>
        <p:spPr bwMode="auto">
          <a:xfrm>
            <a:off x="5276756" y="4715069"/>
            <a:ext cx="5980509" cy="2047484"/>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ircle with right arrow">
            <a:hlinkClick r:id="" action="ppaction://hlinkshowjump?jump=previousslide"/>
            <a:extLst>
              <a:ext uri="{FF2B5EF4-FFF2-40B4-BE49-F238E27FC236}">
                <a16:creationId xmlns:a16="http://schemas.microsoft.com/office/drawing/2014/main" id="{7231B268-F639-4DBE-9929-93EE6C335FBF}"/>
              </a:ext>
            </a:extLst>
          </p:cNvPr>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a:off x="381000" y="6042025"/>
            <a:ext cx="742119" cy="742119"/>
          </a:xfrm>
          <a:prstGeom prst="rect">
            <a:avLst/>
          </a:prstGeom>
        </p:spPr>
      </p:pic>
      <p:pic>
        <p:nvPicPr>
          <p:cNvPr id="15" name="Graphic 14" descr="Home">
            <a:hlinkClick r:id="" action="ppaction://hlinkshowjump?jump=firstslide"/>
            <a:extLst>
              <a:ext uri="{FF2B5EF4-FFF2-40B4-BE49-F238E27FC236}">
                <a16:creationId xmlns:a16="http://schemas.microsoft.com/office/drawing/2014/main" id="{B3415A20-4C8B-46B9-913B-1EBC00F109E1}"/>
              </a:ext>
            </a:extLst>
          </p:cNvPr>
          <p:cNvPicPr>
            <a:picLocks noChangeAspect="1"/>
          </p:cNvPicPr>
          <p:nvPr/>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tretch>
            <a:fillRect/>
          </a:stretch>
        </p:blipFill>
        <p:spPr>
          <a:xfrm>
            <a:off x="11105758" y="5949222"/>
            <a:ext cx="774961" cy="774961"/>
          </a:xfrm>
          <a:prstGeom prst="rect">
            <a:avLst/>
          </a:prstGeom>
        </p:spPr>
      </p:pic>
    </p:spTree>
    <p:extLst>
      <p:ext uri="{BB962C8B-B14F-4D97-AF65-F5344CB8AC3E}">
        <p14:creationId xmlns:p14="http://schemas.microsoft.com/office/powerpoint/2010/main" val="1462472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7ee9856-913a-4328-aaf2-31f89d0eacac">
      <UserInfo>
        <DisplayName>Claire Russell</DisplayName>
        <AccountId>241</AccountId>
        <AccountType/>
      </UserInfo>
      <UserInfo>
        <DisplayName>Carla Lillicrop</DisplayName>
        <AccountId>264</AccountId>
        <AccountType/>
      </UserInfo>
      <UserInfo>
        <DisplayName>L Richer</DisplayName>
        <AccountId>25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3B19FC256A6644BACDAC6F97416E971" ma:contentTypeVersion="13" ma:contentTypeDescription="Create a new document." ma:contentTypeScope="" ma:versionID="f4d80c5f2d8ac97d99d2a2220d73ad42">
  <xsd:schema xmlns:xsd="http://www.w3.org/2001/XMLSchema" xmlns:xs="http://www.w3.org/2001/XMLSchema" xmlns:p="http://schemas.microsoft.com/office/2006/metadata/properties" xmlns:ns2="5d199c0a-77e7-42cf-acb5-0a1d65a7ee61" xmlns:ns3="f7ee9856-913a-4328-aaf2-31f89d0eacac" targetNamespace="http://schemas.microsoft.com/office/2006/metadata/properties" ma:root="true" ma:fieldsID="0b3bfbedd465ffc71c1353b39fb979e8" ns2:_="" ns3:_="">
    <xsd:import namespace="5d199c0a-77e7-42cf-acb5-0a1d65a7ee61"/>
    <xsd:import namespace="f7ee9856-913a-4328-aaf2-31f89d0eaca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199c0a-77e7-42cf-acb5-0a1d65a7ee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7ee9856-913a-4328-aaf2-31f89d0eaca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747847-E400-4BB0-8540-5664D7569546}">
  <ds:schemaRefs>
    <ds:schemaRef ds:uri="http://schemas.microsoft.com/sharepoint/v3/contenttype/forms"/>
  </ds:schemaRefs>
</ds:datastoreItem>
</file>

<file path=customXml/itemProps2.xml><?xml version="1.0" encoding="utf-8"?>
<ds:datastoreItem xmlns:ds="http://schemas.openxmlformats.org/officeDocument/2006/customXml" ds:itemID="{F5E15973-8542-4623-B876-E7397EF81E1C}">
  <ds:schemaRefs>
    <ds:schemaRef ds:uri="http://schemas.microsoft.com/office/infopath/2007/PartnerControls"/>
    <ds:schemaRef ds:uri="http://schemas.microsoft.com/office/2006/documentManagement/types"/>
    <ds:schemaRef ds:uri="f7ee9856-913a-4328-aaf2-31f89d0eacac"/>
    <ds:schemaRef ds:uri="http://purl.org/dc/elements/1.1/"/>
    <ds:schemaRef ds:uri="http://schemas.microsoft.com/office/2006/metadata/properties"/>
    <ds:schemaRef ds:uri="5d199c0a-77e7-42cf-acb5-0a1d65a7ee61"/>
    <ds:schemaRef ds:uri="http://schemas.openxmlformats.org/package/2006/metadata/core-properties"/>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12DF70ED-398D-490D-AFC4-7128AD833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199c0a-77e7-42cf-acb5-0a1d65a7ee61"/>
    <ds:schemaRef ds:uri="f7ee9856-913a-4328-aaf2-31f89d0eac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TotalTime>
  <Words>907</Words>
  <Application>Microsoft Office PowerPoint</Application>
  <PresentationFormat>Widescreen</PresentationFormat>
  <Paragraphs>263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Segoe UI</vt:lpstr>
      <vt:lpstr>Office Theme</vt:lpstr>
      <vt:lpstr>Our School Offer  Braiswick Primary School </vt:lpstr>
      <vt:lpstr>SEND Team </vt:lpstr>
      <vt:lpstr>Identifying Children with SEND</vt:lpstr>
      <vt:lpstr>PowerPoint Presentation</vt:lpstr>
      <vt:lpstr>What type of SEN do we provide for?</vt:lpstr>
      <vt:lpstr>Parent/Carer Involvement</vt:lpstr>
      <vt:lpstr>Childs Involvement</vt:lpstr>
      <vt:lpstr>What can the children access?</vt:lpstr>
      <vt:lpstr>Assessment and Review Process</vt:lpstr>
      <vt:lpstr>Support for Transitions</vt:lpstr>
      <vt:lpstr>SEN Teaching </vt:lpstr>
      <vt:lpstr>Additional support and Interventions</vt:lpstr>
      <vt:lpstr>Additional support and Interventions</vt:lpstr>
      <vt:lpstr>Inclusion &amp; Adapting the Curriculum </vt:lpstr>
      <vt:lpstr>SEN Training </vt:lpstr>
      <vt:lpstr>Working with External Agencies</vt:lpstr>
      <vt:lpstr>SEND Policies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School Offer  Braiswick Primary School</dc:title>
  <dc:creator>Mrs Goddard</dc:creator>
  <cp:lastModifiedBy>Sophie Mitchell</cp:lastModifiedBy>
  <cp:revision>14</cp:revision>
  <dcterms:created xsi:type="dcterms:W3CDTF">2020-11-05T14:53:35Z</dcterms:created>
  <dcterms:modified xsi:type="dcterms:W3CDTF">2022-03-23T09:21:03Z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0x01010083B19FC256A6644BACDAC6F97416E971</vt:lpwstr>
  </property>
</Properties>
</file>